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95" r:id="rId2"/>
    <p:sldId id="396" r:id="rId3"/>
    <p:sldId id="398" r:id="rId4"/>
    <p:sldId id="259" r:id="rId5"/>
    <p:sldId id="409" r:id="rId6"/>
    <p:sldId id="408" r:id="rId7"/>
    <p:sldId id="302" r:id="rId8"/>
    <p:sldId id="379" r:id="rId9"/>
    <p:sldId id="260" r:id="rId10"/>
    <p:sldId id="261" r:id="rId11"/>
    <p:sldId id="279" r:id="rId12"/>
    <p:sldId id="280" r:id="rId13"/>
    <p:sldId id="262" r:id="rId14"/>
    <p:sldId id="281" r:id="rId15"/>
    <p:sldId id="263" r:id="rId16"/>
    <p:sldId id="414" r:id="rId17"/>
    <p:sldId id="282" r:id="rId18"/>
    <p:sldId id="386" r:id="rId19"/>
    <p:sldId id="387" r:id="rId20"/>
    <p:sldId id="380" r:id="rId21"/>
    <p:sldId id="381" r:id="rId22"/>
    <p:sldId id="382" r:id="rId23"/>
    <p:sldId id="383" r:id="rId24"/>
    <p:sldId id="384" r:id="rId25"/>
    <p:sldId id="385" r:id="rId26"/>
    <p:sldId id="388" r:id="rId27"/>
    <p:sldId id="389" r:id="rId28"/>
    <p:sldId id="285" r:id="rId29"/>
    <p:sldId id="289" r:id="rId30"/>
    <p:sldId id="290" r:id="rId31"/>
    <p:sldId id="291" r:id="rId32"/>
    <p:sldId id="293" r:id="rId33"/>
    <p:sldId id="292" r:id="rId34"/>
    <p:sldId id="294" r:id="rId35"/>
    <p:sldId id="390" r:id="rId36"/>
    <p:sldId id="410" r:id="rId37"/>
    <p:sldId id="411" r:id="rId38"/>
    <p:sldId id="412" r:id="rId39"/>
    <p:sldId id="413" r:id="rId40"/>
    <p:sldId id="304" r:id="rId41"/>
    <p:sldId id="391" r:id="rId42"/>
    <p:sldId id="392" r:id="rId43"/>
    <p:sldId id="308" r:id="rId44"/>
    <p:sldId id="393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318" r:id="rId53"/>
    <p:sldId id="320" r:id="rId54"/>
    <p:sldId id="321" r:id="rId55"/>
    <p:sldId id="323" r:id="rId56"/>
    <p:sldId id="324" r:id="rId57"/>
    <p:sldId id="325" r:id="rId58"/>
    <p:sldId id="327" r:id="rId59"/>
    <p:sldId id="328" r:id="rId60"/>
    <p:sldId id="394" r:id="rId61"/>
    <p:sldId id="401" r:id="rId62"/>
    <p:sldId id="402" r:id="rId63"/>
    <p:sldId id="403" r:id="rId64"/>
    <p:sldId id="404" r:id="rId65"/>
    <p:sldId id="405" r:id="rId66"/>
    <p:sldId id="406" r:id="rId67"/>
    <p:sldId id="407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4660"/>
  </p:normalViewPr>
  <p:slideViewPr>
    <p:cSldViewPr snapToGrid="0">
      <p:cViewPr varScale="1">
        <p:scale>
          <a:sx n="88" d="100"/>
          <a:sy n="88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06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51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420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4EDAE-6D47-432B-843A-2CE870ABDAC7}" type="datetime1">
              <a:rPr lang="ko-KR" altLang="en-US" smtClean="0"/>
              <a:t>2018-02-18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9000602" y="6574051"/>
            <a:ext cx="3180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eservoir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maging with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eismic &amp;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 technology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 flipH="1">
            <a:off x="0" y="6686550"/>
            <a:ext cx="891801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 userDrawn="1"/>
        </p:nvSpPr>
        <p:spPr>
          <a:xfrm>
            <a:off x="8948320" y="6614103"/>
            <a:ext cx="96000" cy="157216"/>
          </a:xfrm>
          <a:prstGeom prst="rect">
            <a:avLst/>
          </a:prstGeom>
          <a:solidFill>
            <a:srgbClr val="0E6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188550" y="-902"/>
            <a:ext cx="10713937" cy="763551"/>
          </a:xfr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2168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0"/>
            <a:ext cx="10515600" cy="812800"/>
          </a:xfrm>
        </p:spPr>
        <p:txBody>
          <a:bodyPr/>
          <a:lstStyle>
            <a:lvl1pPr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4267"/>
            <a:ext cx="10515600" cy="55470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18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60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508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467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94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83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34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54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00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8920" y="115729"/>
            <a:ext cx="10515600" cy="6665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822372"/>
            <a:ext cx="10515600" cy="5354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9000602" y="6574051"/>
            <a:ext cx="3180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eservoir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maging with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eismic &amp;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 technology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직선 연결선 10"/>
          <p:cNvCxnSpPr/>
          <p:nvPr userDrawn="1"/>
        </p:nvCxnSpPr>
        <p:spPr>
          <a:xfrm flipH="1">
            <a:off x="0" y="6686550"/>
            <a:ext cx="891801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11"/>
          <p:cNvSpPr/>
          <p:nvPr userDrawn="1"/>
        </p:nvSpPr>
        <p:spPr>
          <a:xfrm>
            <a:off x="8948320" y="6614103"/>
            <a:ext cx="96000" cy="157216"/>
          </a:xfrm>
          <a:prstGeom prst="rect">
            <a:avLst/>
          </a:prstGeom>
          <a:solidFill>
            <a:srgbClr val="0E6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631127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34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NUL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051" y="517455"/>
            <a:ext cx="11199223" cy="2387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Machine Learning with </a:t>
            </a:r>
            <a:r>
              <a:rPr lang="en-US" altLang="ko-KR" sz="3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Scikit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-Learn and </a:t>
            </a:r>
            <a:r>
              <a:rPr lang="en-US" altLang="ko-KR" sz="3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TensorFlow</a:t>
            </a:r>
            <a:r>
              <a: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/>
            </a:r>
            <a:br>
              <a: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자원탐사 융합해석을 위한 파이썬 라이브러리를 활용한 머신러닝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069781"/>
            <a:ext cx="9144000" cy="28510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KIGAM, Feb 19-23, 2018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3200" b="1" u="sng" dirty="0"/>
              <a:t>Day 1</a:t>
            </a:r>
          </a:p>
          <a:p>
            <a:endParaRPr lang="en-US" altLang="ko-KR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Daeung Yoon (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윤대웅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Hanyang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University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921" t="21681" r="16729" b="64644"/>
          <a:stretch/>
        </p:blipFill>
        <p:spPr>
          <a:xfrm>
            <a:off x="24786" y="6366872"/>
            <a:ext cx="3773492" cy="49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813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Engineering-oriented definition:</a:t>
            </a:r>
          </a:p>
          <a:p>
            <a:pPr fontAlgn="base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A computer program is said to learn from experience E with respect to some task T and some performance measure P, if its performance on T, as measured by P, improves with experience E.</a:t>
            </a:r>
          </a:p>
          <a:p>
            <a:pPr algn="r" fontAlgn="base">
              <a:lnSpc>
                <a:spcPct val="120000"/>
              </a:lnSpc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Tom Mitchell,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1997</a:t>
            </a:r>
          </a:p>
          <a:p>
            <a:pPr marL="0" indent="0" fontAlgn="base">
              <a:lnSpc>
                <a:spcPct val="120000"/>
              </a:lnSpc>
              <a:buNone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어떤 컴퓨터 프로그램이 어떤 작업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(T)</a:t>
            </a:r>
            <a:r>
              <a:rPr lang="ko-KR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을 하는데 있어서 경험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(E)</a:t>
            </a:r>
            <a:r>
              <a:rPr lang="ko-KR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에 따라서 측정된 성능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(P)</a:t>
            </a:r>
            <a:r>
              <a:rPr lang="ko-KR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이 개선된다면 그 프로그램은 경험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(E)</a:t>
            </a:r>
            <a:r>
              <a:rPr lang="ko-KR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에서 학습한다고 할 수 있다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fontAlgn="base">
              <a:lnSpc>
                <a:spcPct val="120000"/>
              </a:lnSpc>
              <a:buNone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509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use Machine Learning?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06" y="2515393"/>
            <a:ext cx="4572000" cy="26320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65646" y="1825981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traditional approach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91200" y="1753750"/>
            <a:ext cx="658368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spam_keywords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= ['4U', 'free']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def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spam_filter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(email):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   for word in email: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       if word in 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spam_keywords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           return "SPAM!"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   return "HAM!"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 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email1 = ['Hi','Daeung','Special','gift','4U']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print("email1 is " + 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spam_filter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(email1))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email2 = ['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Hi','Daeung','Special','gift','for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U']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print("email2 is " + 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spam_filter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(email2))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MS Mincho" panose="02020609040205080304" pitchFamily="49" charset="-128"/>
              </a:rPr>
              <a:t>email1 is SPAM!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MS Mincho" panose="02020609040205080304" pitchFamily="49" charset="-128"/>
              </a:rPr>
              <a:t>email2 is HAM!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06640" y="1384418"/>
            <a:ext cx="293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 Spam filter example &gt;</a:t>
            </a:r>
          </a:p>
        </p:txBody>
      </p:sp>
    </p:spTree>
    <p:extLst>
      <p:ext uri="{BB962C8B-B14F-4D97-AF65-F5344CB8AC3E}">
        <p14:creationId xmlns:p14="http://schemas.microsoft.com/office/powerpoint/2010/main" val="3773979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use Machine Learning?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70880" y="2100470"/>
            <a:ext cx="65836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model = 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MLAlgorithm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()</a:t>
            </a:r>
          </a:p>
          <a:p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model.fit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(emails, 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email_labels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)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email1 = ['Hi','Daeung','Special','gift','4U']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print("email1 is " + 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model.predict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(email1))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email2 = ['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Hi','Daeung','Special','gift','for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U']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print("email2 is " + 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model.predict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(email2))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MS Mincho" panose="02020609040205080304" pitchFamily="49" charset="-128"/>
              </a:rPr>
              <a:t>email1 is SPAM!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MS Mincho" panose="02020609040205080304" pitchFamily="49" charset="-128"/>
              </a:rPr>
              <a:t>email2 is SPAM!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06640" y="1384418"/>
            <a:ext cx="293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 Spam filter example 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03" y="2369978"/>
            <a:ext cx="4572000" cy="27876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23406" y="1827926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Learning approach</a:t>
            </a:r>
          </a:p>
        </p:txBody>
      </p:sp>
    </p:spTree>
    <p:extLst>
      <p:ext uri="{BB962C8B-B14F-4D97-AF65-F5344CB8AC3E}">
        <p14:creationId xmlns:p14="http://schemas.microsoft.com/office/powerpoint/2010/main" val="2970206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use Machine Learning?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046" y="2464593"/>
            <a:ext cx="4572000" cy="263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023" y="2309018"/>
            <a:ext cx="4572000" cy="27876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963486" y="1683741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traditional approach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02286" y="1675526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Learning approach</a:t>
            </a:r>
          </a:p>
        </p:txBody>
      </p:sp>
    </p:spTree>
    <p:extLst>
      <p:ext uri="{BB962C8B-B14F-4D97-AF65-F5344CB8AC3E}">
        <p14:creationId xmlns:p14="http://schemas.microsoft.com/office/powerpoint/2010/main" val="2955092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use Machine Learning?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046" y="2464593"/>
            <a:ext cx="4572000" cy="263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42546" r="806"/>
          <a:stretch/>
        </p:blipFill>
        <p:spPr>
          <a:xfrm>
            <a:off x="6651023" y="3495040"/>
            <a:ext cx="4535137" cy="16016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63486" y="1683741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traditional approach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02286" y="1675526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Learning approach</a:t>
            </a:r>
          </a:p>
        </p:txBody>
      </p:sp>
      <p:sp>
        <p:nvSpPr>
          <p:cNvPr id="3" name="Rectangle 2"/>
          <p:cNvSpPr/>
          <p:nvPr/>
        </p:nvSpPr>
        <p:spPr>
          <a:xfrm>
            <a:off x="8117840" y="3413760"/>
            <a:ext cx="3266440" cy="772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" r="-127" b="-3863"/>
          <a:stretch/>
        </p:blipFill>
        <p:spPr>
          <a:xfrm>
            <a:off x="6710397" y="2215632"/>
            <a:ext cx="4516403" cy="206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9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use Machine Learning?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840" y="1183540"/>
            <a:ext cx="6348070" cy="37338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64033" y="5195054"/>
            <a:ext cx="4063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Machine Learning can help humans learn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37840" y="2063931"/>
            <a:ext cx="1351280" cy="25951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37840" y="3749039"/>
            <a:ext cx="6881223" cy="25951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23777" y="2322285"/>
            <a:ext cx="1907903" cy="25951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07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use Machine Learning?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840" y="1183540"/>
            <a:ext cx="6348070" cy="37338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64033" y="5195054"/>
            <a:ext cx="4063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Machine Learning can help humans 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8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Machine Learning Systems</a:t>
            </a:r>
          </a:p>
        </p:txBody>
      </p:sp>
      <p:sp>
        <p:nvSpPr>
          <p:cNvPr id="3" name="Rectangle 2"/>
          <p:cNvSpPr/>
          <p:nvPr/>
        </p:nvSpPr>
        <p:spPr>
          <a:xfrm>
            <a:off x="966651" y="1134964"/>
            <a:ext cx="495517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Trained with human supervision or not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Supervised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Unsupervised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 err="1"/>
              <a:t>Semisupervised</a:t>
            </a:r>
            <a:r>
              <a:rPr lang="en-US" sz="2000" dirty="0"/>
              <a:t>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Reinforcement Learning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966649" y="3088344"/>
            <a:ext cx="57650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Able to learn incrementally on the fly or not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Online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Batch Learning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966648" y="4426171"/>
            <a:ext cx="511193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Simply comparing new data points to known data points or detecting patterns and building a predictive model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Instance-based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Model-based Learning</a:t>
            </a:r>
          </a:p>
        </p:txBody>
      </p:sp>
    </p:spTree>
    <p:extLst>
      <p:ext uri="{BB962C8B-B14F-4D97-AF65-F5344CB8AC3E}">
        <p14:creationId xmlns:p14="http://schemas.microsoft.com/office/powerpoint/2010/main" val="285641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and Online Learning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3718" t="52298" r="49872" b="36438"/>
          <a:stretch/>
        </p:blipFill>
        <p:spPr>
          <a:xfrm>
            <a:off x="3540369" y="2265679"/>
            <a:ext cx="4829908" cy="11050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8846" t="81785" r="47949" b="6266"/>
          <a:stretch/>
        </p:blipFill>
        <p:spPr>
          <a:xfrm>
            <a:off x="2777587" y="5253611"/>
            <a:ext cx="6072555" cy="117230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66437" y="853486"/>
            <a:ext cx="108410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Batch learning (offline learning)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Scan all data before building a model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Data must be stored in memory or storage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66436" y="3606845"/>
            <a:ext cx="108410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Online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Model will be updated by feeding data instances sequentially, either individually or by small groups called </a:t>
            </a:r>
            <a:r>
              <a:rPr lang="en-US" sz="2400" i="1" dirty="0"/>
              <a:t>mini-batches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Sometimes with theory that the online model converges to the batch model</a:t>
            </a:r>
          </a:p>
        </p:txBody>
      </p:sp>
    </p:spTree>
    <p:extLst>
      <p:ext uri="{BB962C8B-B14F-4D97-AF65-F5344CB8AC3E}">
        <p14:creationId xmlns:p14="http://schemas.microsoft.com/office/powerpoint/2010/main" val="83060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Instance-Based vs. Model-Based Learning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18" y="1750060"/>
            <a:ext cx="5486400" cy="2651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167" y="1689100"/>
            <a:ext cx="5486400" cy="27736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58145" y="4462780"/>
            <a:ext cx="2466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Instance-Based Learning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8073984" y="4462780"/>
            <a:ext cx="2289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Model-Based Learning</a:t>
            </a:r>
          </a:p>
        </p:txBody>
      </p:sp>
    </p:spTree>
    <p:extLst>
      <p:ext uri="{BB962C8B-B14F-4D97-AF65-F5344CB8AC3E}">
        <p14:creationId xmlns:p14="http://schemas.microsoft.com/office/powerpoint/2010/main" val="402652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2120" y="802123"/>
            <a:ext cx="967879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 </a:t>
            </a:r>
            <a:r>
              <a:rPr lang="ko-KR" altLang="en-US" sz="2000" dirty="0"/>
              <a:t>참고 자료</a:t>
            </a:r>
            <a:endParaRPr lang="en-US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 Hands-On Machine Learning with </a:t>
            </a:r>
            <a:r>
              <a:rPr lang="en-US" sz="2000" dirty="0" err="1"/>
              <a:t>Scikit</a:t>
            </a:r>
            <a:r>
              <a:rPr lang="en-US" sz="2000" dirty="0"/>
              <a:t>-Learn and </a:t>
            </a:r>
            <a:r>
              <a:rPr lang="en-US" sz="2000" dirty="0" err="1"/>
              <a:t>TensorFlow</a:t>
            </a:r>
            <a:r>
              <a:rPr lang="en-US" sz="2000" dirty="0"/>
              <a:t> by </a:t>
            </a:r>
            <a:r>
              <a:rPr lang="en-US" sz="2000" dirty="0" err="1"/>
              <a:t>Aurelien</a:t>
            </a:r>
            <a:r>
              <a:rPr lang="en-US" sz="2000" dirty="0"/>
              <a:t> </a:t>
            </a:r>
            <a:r>
              <a:rPr lang="en-US" sz="2000" dirty="0" err="1"/>
              <a:t>Geron</a:t>
            </a:r>
            <a:endParaRPr lang="en-US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 cs231n (Convolutional Neural Networks for Visual Recognition)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000" dirty="0" smtClean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o-KR" altLang="en-US" sz="2000" dirty="0"/>
              <a:t>강의 자료 및 예제코드 다운로드 주소</a:t>
            </a:r>
            <a:endParaRPr lang="en-US" altLang="ko-KR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https://github.com/duyoon/kigam_ml_seminar_2018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US" sz="20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989" y="2789432"/>
            <a:ext cx="2974892" cy="359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25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399" y="0"/>
            <a:ext cx="11224623" cy="812800"/>
          </a:xfrm>
        </p:spPr>
        <p:txBody>
          <a:bodyPr/>
          <a:lstStyle/>
          <a:p>
            <a:r>
              <a:rPr lang="en-US" dirty="0"/>
              <a:t>Types of Machine Learning – Human supervision or not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3548" y="1195003"/>
            <a:ext cx="49131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Classification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endParaRPr lang="en-US" b="1" dirty="0"/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Unsupervised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Clustering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Dimensionality Reduction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Generative Models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…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Semi-supervised Learning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250644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399" y="0"/>
            <a:ext cx="11224623" cy="812800"/>
          </a:xfrm>
        </p:spPr>
        <p:txBody>
          <a:bodyPr/>
          <a:lstStyle/>
          <a:p>
            <a:r>
              <a:rPr lang="en-US" dirty="0"/>
              <a:t>Types of Machine Learning – Human supervision or not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3548" y="1195003"/>
            <a:ext cx="49131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Classification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endParaRPr lang="en-US" b="1" dirty="0"/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Unsupervised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Clustering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Dimensionality Reduction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Generative Models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…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Semi-supervised Learning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Reinforcement Learning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213" y="3708903"/>
            <a:ext cx="4033075" cy="1291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992" y="3554583"/>
            <a:ext cx="3361692" cy="17088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27324" y="3124559"/>
            <a:ext cx="248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Classification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21783" y="3124559"/>
            <a:ext cx="248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Regression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6774228" y="1458601"/>
            <a:ext cx="25914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&lt;Supervised Learning&gt;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6270172" y="2070669"/>
            <a:ext cx="36048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Label(</a:t>
            </a:r>
            <a:r>
              <a:rPr lang="ko-KR" altLang="en-US" dirty="0"/>
              <a:t>미리 정해놓은 정답</a:t>
            </a:r>
            <a:r>
              <a:rPr lang="en-US" dirty="0"/>
              <a:t>)</a:t>
            </a:r>
            <a:r>
              <a:rPr lang="ko-KR" altLang="en-US" dirty="0"/>
              <a:t>이 있는 자료로 학습</a:t>
            </a: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36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399" y="0"/>
            <a:ext cx="11224623" cy="812800"/>
          </a:xfrm>
        </p:spPr>
        <p:txBody>
          <a:bodyPr/>
          <a:lstStyle/>
          <a:p>
            <a:r>
              <a:rPr lang="en-US" dirty="0"/>
              <a:t>Types of Machine Learning – Human supervision or not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3548" y="1195003"/>
            <a:ext cx="49131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Classification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endParaRPr lang="en-US" b="1" dirty="0"/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Unsupervised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Clustering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Dimensionality Reduction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Generative Models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…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Semi-supervised Learning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Reinforcement Learning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57458" y="972125"/>
            <a:ext cx="52889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&lt;Unsupervised Learning&gt;</a:t>
            </a:r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5269942" y="1525283"/>
            <a:ext cx="62084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Label(</a:t>
            </a:r>
            <a:r>
              <a:rPr lang="ko-KR" altLang="en-US" dirty="0"/>
              <a:t>미리 정해놓은 정답</a:t>
            </a:r>
            <a:r>
              <a:rPr lang="en-US" dirty="0"/>
              <a:t>)</a:t>
            </a:r>
            <a:r>
              <a:rPr lang="ko-KR" altLang="en-US" dirty="0"/>
              <a:t>이 없는 경우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데이터에 내재된 패턴</a:t>
            </a:r>
            <a:r>
              <a:rPr lang="en-US" altLang="ko-KR" dirty="0"/>
              <a:t>, </a:t>
            </a:r>
            <a:r>
              <a:rPr lang="ko-KR" altLang="en-US" dirty="0"/>
              <a:t>특성</a:t>
            </a:r>
            <a:r>
              <a:rPr lang="en-US" altLang="ko-KR" dirty="0"/>
              <a:t>, </a:t>
            </a:r>
            <a:r>
              <a:rPr lang="ko-KR" altLang="en-US" dirty="0"/>
              <a:t>구조를 학습을 통해 발견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839" y="2719288"/>
            <a:ext cx="2875941" cy="139003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142045" y="4093097"/>
            <a:ext cx="131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cs typeface="Arial" panose="020B0604020202020204" pitchFamily="34" charset="0"/>
              </a:rPr>
              <a:t>Clustering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446" y="2540575"/>
            <a:ext cx="2753053" cy="181380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0581380" y="3728765"/>
            <a:ext cx="14272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1" u="none" strike="noStrike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t-SNE visualization</a:t>
            </a:r>
            <a:endParaRPr lang="en-US" i="1" dirty="0">
              <a:cs typeface="Arial" panose="020B0604020202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478568" y="4601970"/>
            <a:ext cx="2822401" cy="1134676"/>
            <a:chOff x="-272084" y="4613790"/>
            <a:chExt cx="5286836" cy="2622299"/>
          </a:xfrm>
        </p:grpSpPr>
        <p:pic>
          <p:nvPicPr>
            <p:cNvPr id="18" name="Picture 4" descr="Image result for Dimensionality Reduction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540" b="39676"/>
            <a:stretch/>
          </p:blipFill>
          <p:spPr bwMode="auto">
            <a:xfrm>
              <a:off x="-272084" y="4613790"/>
              <a:ext cx="2220567" cy="2622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Image result for Dimensionality Reduction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30" b="40128"/>
            <a:stretch/>
          </p:blipFill>
          <p:spPr bwMode="auto">
            <a:xfrm>
              <a:off x="2858513" y="4613790"/>
              <a:ext cx="2156239" cy="2622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ight Arrow 19"/>
            <p:cNvSpPr/>
            <p:nvPr/>
          </p:nvSpPr>
          <p:spPr>
            <a:xfrm>
              <a:off x="2124098" y="5726777"/>
              <a:ext cx="558800" cy="477520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4577198" y="5911321"/>
            <a:ext cx="29577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cs typeface="Arial" panose="020B0604020202020204" pitchFamily="34" charset="0"/>
              </a:rPr>
              <a:t>Dimensionality reduction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6854" y="4770813"/>
            <a:ext cx="2881647" cy="1392796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8709623" y="6163609"/>
            <a:ext cx="25853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1" u="none" strike="noStrike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Anomaly detection</a:t>
            </a:r>
            <a:endParaRPr lang="en-US" i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54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399" y="0"/>
            <a:ext cx="11224623" cy="812800"/>
          </a:xfrm>
        </p:spPr>
        <p:txBody>
          <a:bodyPr/>
          <a:lstStyle/>
          <a:p>
            <a:r>
              <a:rPr lang="en-US" dirty="0"/>
              <a:t>Types of Machine Learning – Human supervision or not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3548" y="1195003"/>
            <a:ext cx="49131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Classification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endParaRPr lang="en-US" b="1" dirty="0"/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Unsupervised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Clustering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Dimensionality Reduction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Generative Models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…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Semi-supervised Learning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Reinforcement Learning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57458" y="972125"/>
            <a:ext cx="52889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&lt;</a:t>
            </a:r>
            <a:r>
              <a:rPr lang="en-US" sz="2000" b="1" dirty="0" err="1"/>
              <a:t>Semisupervised</a:t>
            </a:r>
            <a:r>
              <a:rPr lang="en-US" sz="2000" b="1" dirty="0"/>
              <a:t> Learning&gt;</a:t>
            </a:r>
            <a:endParaRPr lang="en-US" sz="20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268" y="2919432"/>
            <a:ext cx="5695406" cy="275278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992871" y="1613899"/>
            <a:ext cx="66535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Supervised + unsupervised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정답이 있는 데이터가 적고 정답이 없는 데이터가 많을 경우</a:t>
            </a: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10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399" y="0"/>
            <a:ext cx="11224623" cy="812800"/>
          </a:xfrm>
        </p:spPr>
        <p:txBody>
          <a:bodyPr/>
          <a:lstStyle/>
          <a:p>
            <a:r>
              <a:rPr lang="en-US" dirty="0"/>
              <a:t>Types of Machine Learning – Human supervision or not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3548" y="1195003"/>
            <a:ext cx="49131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Classification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endParaRPr lang="en-US" b="1" dirty="0"/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Unsupervised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Clustering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Dimensionality Reduction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Generative Models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…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Semi-supervised Learning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Reinforcement Learning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57458" y="972125"/>
            <a:ext cx="52889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&lt;Reinforcement Learning&gt;</a:t>
            </a:r>
            <a:endParaRPr lang="en-US" sz="2000" dirty="0"/>
          </a:p>
        </p:txBody>
      </p:sp>
      <p:sp>
        <p:nvSpPr>
          <p:cNvPr id="25" name="Rectangle 24"/>
          <p:cNvSpPr/>
          <p:nvPr/>
        </p:nvSpPr>
        <p:spPr>
          <a:xfrm>
            <a:off x="4992871" y="1613899"/>
            <a:ext cx="66535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에이전트가 환경</a:t>
            </a:r>
            <a:r>
              <a:rPr lang="en-US" altLang="ko-KR" dirty="0"/>
              <a:t>(environment) </a:t>
            </a:r>
            <a:r>
              <a:rPr lang="ko-KR" altLang="en-US" dirty="0"/>
              <a:t>내에서 보상</a:t>
            </a:r>
            <a:r>
              <a:rPr lang="en-US" altLang="ko-KR" dirty="0"/>
              <a:t>(rewards)</a:t>
            </a:r>
            <a:r>
              <a:rPr lang="ko-KR" altLang="en-US" dirty="0"/>
              <a:t>이 최대화 되는 일련의 행동</a:t>
            </a:r>
            <a:r>
              <a:rPr lang="en-US" altLang="ko-KR" dirty="0"/>
              <a:t>(action)</a:t>
            </a:r>
            <a:r>
              <a:rPr lang="ko-KR" altLang="en-US" dirty="0"/>
              <a:t>을 수행하도록 학습하는 기법</a:t>
            </a:r>
            <a:endParaRPr lang="en-US" altLang="ko-KR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109" y="2537229"/>
            <a:ext cx="5468983" cy="391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3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Machine Learning Systems</a:t>
            </a:r>
          </a:p>
        </p:txBody>
      </p:sp>
      <p:sp>
        <p:nvSpPr>
          <p:cNvPr id="3" name="Rectangle 2"/>
          <p:cNvSpPr/>
          <p:nvPr/>
        </p:nvSpPr>
        <p:spPr>
          <a:xfrm>
            <a:off x="557346" y="1134964"/>
            <a:ext cx="495517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Trained with human supervision or not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Supervised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Unsupervised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 err="1"/>
              <a:t>Semisupervised</a:t>
            </a:r>
            <a:r>
              <a:rPr lang="en-US" sz="2000" dirty="0"/>
              <a:t>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Reinforcement Learning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557344" y="3088344"/>
            <a:ext cx="57650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Able to learn incrementally on the fly or not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Online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Batch Learning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557343" y="4426171"/>
            <a:ext cx="511193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Simply comparing new data points to known data points or detecting patterns and building a predictive model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Instance-based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Model-based Learning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20823" y="1886857"/>
            <a:ext cx="61569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비트코인 가격 예측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과거의 비트코인 가격 정보 이용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supervised learning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가격 예측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regression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ym typeface="Wingdings" panose="05000000000000000000" pitchFamily="2" charset="2"/>
              </a:rPr>
              <a:t>실시간 자료 업데이트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online learning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ym typeface="Wingdings" panose="05000000000000000000" pitchFamily="2" charset="2"/>
              </a:rPr>
              <a:t>linear regression</a:t>
            </a:r>
            <a:r>
              <a:rPr lang="ko-KR" altLang="en-US" dirty="0">
                <a:sym typeface="Wingdings" panose="05000000000000000000" pitchFamily="2" charset="2"/>
              </a:rPr>
              <a:t>을 이용할 경우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model-based learning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87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980329" y="1010194"/>
            <a:ext cx="7817224" cy="5529943"/>
          </a:xfrm>
          <a:prstGeom prst="rect">
            <a:avLst/>
          </a:prstGeom>
          <a:solidFill>
            <a:schemeClr val="accent1">
              <a:lumMod val="60000"/>
              <a:lumOff val="4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45434" y="1159552"/>
            <a:ext cx="490448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Linear/Logistic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k-Nearest Neighbors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Support Vector Machines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Tree-based Model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Decision Tree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Random Forest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Gradient Boosting Machine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Extreme Gradient Boosting (</a:t>
            </a:r>
            <a:r>
              <a:rPr lang="en-US" sz="1600" dirty="0" err="1"/>
              <a:t>XGBoost</a:t>
            </a:r>
            <a:r>
              <a:rPr lang="en-US" sz="1600" dirty="0"/>
              <a:t>)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Neural Networks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Shallow Neural Networks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Deep Neural Networks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	</a:t>
            </a:r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7115896" y="4492504"/>
            <a:ext cx="628244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 Multilayer Perceptron (MLP)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 Convolutional Neural Networks (CNN)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 Recurrent Neural Networks (RNN)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Capsule Networks (</a:t>
            </a:r>
            <a:r>
              <a:rPr lang="en-US" sz="1600" dirty="0" err="1"/>
              <a:t>CapsNet</a:t>
            </a:r>
            <a:r>
              <a:rPr lang="en-US" sz="1600" dirty="0"/>
              <a:t>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…… 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998633" y="5104714"/>
            <a:ext cx="981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979992" y="4736912"/>
            <a:ext cx="180020" cy="1468544"/>
            <a:chOff x="4896036" y="4683616"/>
            <a:chExt cx="180020" cy="1468544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896036" y="4683616"/>
              <a:ext cx="0" cy="146854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896036" y="615216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896036" y="578450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896036" y="541684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896036" y="504918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896036" y="468914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503548" y="1195003"/>
            <a:ext cx="49131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Classification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endParaRPr lang="en-US" b="1" dirty="0"/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Unsupervised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Clustering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Dimensionality Reduction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Generative Models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…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Semi-supervised Learning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Reinforcement Learning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854960" y="1483360"/>
            <a:ext cx="1125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2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980329" y="4206240"/>
            <a:ext cx="7817224" cy="2333896"/>
          </a:xfrm>
          <a:prstGeom prst="rect">
            <a:avLst/>
          </a:prstGeom>
          <a:solidFill>
            <a:schemeClr val="accent6">
              <a:lumMod val="60000"/>
              <a:lumOff val="4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980329" y="1010194"/>
            <a:ext cx="7817224" cy="2749229"/>
          </a:xfrm>
          <a:prstGeom prst="rect">
            <a:avLst/>
          </a:prstGeom>
          <a:solidFill>
            <a:schemeClr val="accent1">
              <a:lumMod val="60000"/>
              <a:lumOff val="4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45434" y="1159552"/>
            <a:ext cx="490448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Linear/Logistic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k-Nearest Neighbors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Support Vector Machines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Tree-based Model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Decision Tree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Random Forest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Gradient Boosting Machine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	Extreme Gradient Boosting (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XGBoost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Neural Networks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Shallow Neural Networks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Deep Neural Networks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	</a:t>
            </a:r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7115896" y="4492504"/>
            <a:ext cx="628244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 Multilayer Perceptron (MLP)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 Convolutional Neural Networks (CNN)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 Recurrent Neural Networks (RNN)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Capsule Networks (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CapsNet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) 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……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998633" y="5104714"/>
            <a:ext cx="981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979992" y="4736912"/>
            <a:ext cx="180020" cy="1468544"/>
            <a:chOff x="4896036" y="4683616"/>
            <a:chExt cx="180020" cy="1468544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896036" y="4683616"/>
              <a:ext cx="0" cy="146854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896036" y="615216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896036" y="578450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896036" y="541684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896036" y="504918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896036" y="468914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503548" y="1195003"/>
            <a:ext cx="49131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Classification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endParaRPr lang="en-US" b="1" dirty="0"/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Unsupervised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Clustering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Dimensionality Reduction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Generative Models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…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Semi-supervised Learning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Reinforcement Learning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854960" y="1483360"/>
            <a:ext cx="1125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9018364" y="2153975"/>
            <a:ext cx="2477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Scikit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-Learn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05818" y="5663899"/>
            <a:ext cx="2477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TensorFlow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65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 of Machine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521353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Challenge 1: “BAD DATA”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Insufficient Quantity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Nonrepresentative</a:t>
            </a:r>
            <a:r>
              <a:rPr lang="en-US" sz="2400" dirty="0"/>
              <a:t>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Poor-Quality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Irrelevant Features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880" y="1351009"/>
            <a:ext cx="4988560" cy="4773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93645" y="6124784"/>
            <a:ext cx="2798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Banko</a:t>
            </a:r>
            <a:r>
              <a:rPr lang="en-US" sz="1600" dirty="0"/>
              <a:t> and Brill, 2001]</a:t>
            </a:r>
          </a:p>
        </p:txBody>
      </p:sp>
    </p:spTree>
    <p:extLst>
      <p:ext uri="{BB962C8B-B14F-4D97-AF65-F5344CB8AC3E}">
        <p14:creationId xmlns:p14="http://schemas.microsoft.com/office/powerpoint/2010/main" val="307755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 of Machine Learning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3763267"/>
            <a:ext cx="7093681" cy="24778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7829" y="1046209"/>
            <a:ext cx="521353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Challenge 1: “BAD DATA”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Insufficient Quantity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FF0000"/>
                </a:solidFill>
              </a:rPr>
              <a:t>Nonrepresentative</a:t>
            </a:r>
            <a:r>
              <a:rPr lang="en-US" sz="2400" dirty="0">
                <a:solidFill>
                  <a:srgbClr val="FF0000"/>
                </a:solidFill>
              </a:rPr>
              <a:t>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Poor-Quality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Irrelevant Features</a:t>
            </a:r>
          </a:p>
        </p:txBody>
      </p:sp>
    </p:spTree>
    <p:extLst>
      <p:ext uri="{BB962C8B-B14F-4D97-AF65-F5344CB8AC3E}">
        <p14:creationId xmlns:p14="http://schemas.microsoft.com/office/powerpoint/2010/main" val="156633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교육 시간표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907869" y="1541960"/>
          <a:ext cx="10515600" cy="38660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6760">
                  <a:extLst>
                    <a:ext uri="{9D8B030D-6E8A-4147-A177-3AD203B41FA5}">
                      <a16:colId xmlns:a16="http://schemas.microsoft.com/office/drawing/2014/main" val="1275191074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3096226895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3178878694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2905401185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4201284122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2964590618"/>
                    </a:ext>
                  </a:extLst>
                </a:gridCol>
              </a:tblGrid>
              <a:tr h="62577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2.19 (</a:t>
                      </a:r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2.20 (</a:t>
                      </a:r>
                      <a:r>
                        <a:rPr lang="ko-KR" altLang="en-US" dirty="0"/>
                        <a:t>화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2.21 (</a:t>
                      </a:r>
                      <a:r>
                        <a:rPr lang="ko-KR" altLang="en-US" dirty="0"/>
                        <a:t>수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2.22 (</a:t>
                      </a:r>
                      <a:r>
                        <a:rPr lang="ko-KR" altLang="en-US" dirty="0"/>
                        <a:t>목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2.23 (</a:t>
                      </a:r>
                      <a:r>
                        <a:rPr lang="ko-KR" altLang="en-US" dirty="0"/>
                        <a:t>금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5612196"/>
                  </a:ext>
                </a:extLst>
              </a:tr>
              <a:tr h="1080097"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/>
                        <a:t>오전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Python for machine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Linear/Logistic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Decision Trees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TensorFlow</a:t>
                      </a:r>
                      <a:r>
                        <a:rPr lang="en-US" baseline="0" dirty="0"/>
                        <a:t> Basics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Convolutional Neural Networks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0700689"/>
                  </a:ext>
                </a:extLst>
              </a:tr>
              <a:tr h="1080097">
                <a:tc rowSpan="2">
                  <a:txBody>
                    <a:bodyPr/>
                    <a:lstStyle/>
                    <a:p>
                      <a:pPr algn="l"/>
                      <a:r>
                        <a:rPr lang="ko-KR" altLang="en-US" dirty="0"/>
                        <a:t>오후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Intro</a:t>
                      </a:r>
                      <a:r>
                        <a:rPr lang="en-US" baseline="0" dirty="0"/>
                        <a:t> to machine learning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Support Vector Machines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Random</a:t>
                      </a:r>
                      <a:r>
                        <a:rPr lang="en-US" baseline="0" dirty="0"/>
                        <a:t> Forests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Artificial Neural Networks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Convolutional Neural Networks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8743690"/>
                  </a:ext>
                </a:extLst>
              </a:tr>
              <a:tr h="108009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Data Preprocessing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Model</a:t>
                      </a:r>
                      <a:r>
                        <a:rPr lang="en-US" baseline="0" dirty="0"/>
                        <a:t> Evaluation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Gradient Boosting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Deep Neural Networks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Recurrent</a:t>
                      </a:r>
                      <a:r>
                        <a:rPr lang="en-US" baseline="0" dirty="0"/>
                        <a:t> Neural Networks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2067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96859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 of Machine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783481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Challenge 1: “BAD DATA”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Insufficient Quantity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Nonrepresentative</a:t>
            </a:r>
            <a:r>
              <a:rPr lang="en-US" sz="2400" dirty="0"/>
              <a:t>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Poor-Quality Data 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0000"/>
                </a:solidFill>
              </a:rPr>
              <a:t>clear outliers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0000"/>
                </a:solidFill>
              </a:rPr>
              <a:t>handle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Irrelevant Features</a:t>
            </a:r>
          </a:p>
        </p:txBody>
      </p:sp>
    </p:spTree>
    <p:extLst>
      <p:ext uri="{BB962C8B-B14F-4D97-AF65-F5344CB8AC3E}">
        <p14:creationId xmlns:p14="http://schemas.microsoft.com/office/powerpoint/2010/main" val="353786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 of Machine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981601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Challenge 1: “BAD DATA”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Insufficient Quantity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Nonrepresentative</a:t>
            </a:r>
            <a:r>
              <a:rPr lang="en-US" sz="2400" dirty="0"/>
              <a:t>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Poor-Quality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Irrelevant Features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0000"/>
                </a:solidFill>
              </a:rPr>
              <a:t>select the most useful features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0000"/>
                </a:solidFill>
              </a:rPr>
              <a:t>combine existing features to produce a more useful one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0000"/>
                </a:solidFill>
              </a:rPr>
              <a:t>create new features by gathering new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1087996" y="5693635"/>
            <a:ext cx="30896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→ Feature engineering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1626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 of Machine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9816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Challenge 2: “BAD ALGORITHMS”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131" name="Group 130"/>
          <p:cNvGrpSpPr/>
          <p:nvPr/>
        </p:nvGrpSpPr>
        <p:grpSpPr>
          <a:xfrm>
            <a:off x="2057400" y="2002536"/>
            <a:ext cx="8350467" cy="3326886"/>
            <a:chOff x="356469" y="944724"/>
            <a:chExt cx="8350467" cy="3326886"/>
          </a:xfrm>
        </p:grpSpPr>
        <p:sp>
          <p:nvSpPr>
            <p:cNvPr id="132" name="Rectangle 131"/>
            <p:cNvSpPr/>
            <p:nvPr/>
          </p:nvSpPr>
          <p:spPr>
            <a:xfrm>
              <a:off x="3239852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4423679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grpSp>
          <p:nvGrpSpPr>
            <p:cNvPr id="134" name="그룹 42"/>
            <p:cNvGrpSpPr/>
            <p:nvPr/>
          </p:nvGrpSpPr>
          <p:grpSpPr>
            <a:xfrm>
              <a:off x="647564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222" name="그룹 7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256" name="직선 화살표 연결선 3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직선 화살표 연결선 4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3" name="타원 8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타원 9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타원 10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타원 11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타원 12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타원 13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타원 14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타원 15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타원 16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타원 17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타원 18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타원 19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타원 20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타원 21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곱셈 기호 22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곱셈 기호 23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곱셈 기호 24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곱셈 기호 25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곱셈 기호 26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곱셈 기호 27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곱셈 기호 28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곱셈 기호 29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곱셈 기호 30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곱셈 기호 31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곱셈 기호 33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곱셈 기호 34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곱셈 기호 35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곱셈 기호 36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곱셈 기호 37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곱셈 기호 38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곱셈 기호 39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곱셈 기호 40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타원 41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5" name="그룹 43"/>
            <p:cNvGrpSpPr/>
            <p:nvPr/>
          </p:nvGrpSpPr>
          <p:grpSpPr>
            <a:xfrm>
              <a:off x="3522360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186" name="그룹 44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220" name="직선 화살표 연결선 79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직선 화살표 연결선 80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7" name="타원 45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타원 46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타원 47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타원 48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타원 49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타원 50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타원 51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타원 52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타원 53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타원 54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타원 55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타원 56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타원 57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타원 58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곱셈 기호 59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곱셈 기호 60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곱셈 기호 61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곱셈 기호 62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곱셈 기호 63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곱셈 기호 64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곱셈 기호 65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곱셈 기호 66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곱셈 기호 67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곱셈 기호 68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곱셈 기호 70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곱셈 기호 71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곱셈 기호 72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곱셈 기호 73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곱셈 기호 74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곱셈 기호 75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곱셈 기호 76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곱셈 기호 77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타원 78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6" name="그룹 81"/>
            <p:cNvGrpSpPr/>
            <p:nvPr/>
          </p:nvGrpSpPr>
          <p:grpSpPr>
            <a:xfrm>
              <a:off x="6546696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150" name="그룹 82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184" name="직선 화살표 연결선 117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직선 화살표 연결선 118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1" name="타원 83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타원 84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타원 85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타원 86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타원 87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타원 88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타원 89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타원 90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타원 91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타원 92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타원 93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타원 94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타원 95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타원 96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곱셈 기호 97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곱셈 기호 98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곱셈 기호 99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곱셈 기호 100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곱셈 기호 101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곱셈 기호 102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곱셈 기호 103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곱셈 기호 104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곱셈 기호 105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곱셈 기호 106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곱셈 기호 108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곱셈 기호 109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곱셈 기호 110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곱셈 기호 111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곱셈 기호 112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곱셈 기호 113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곱셈 기호 114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곱셈 기호 115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타원 116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7" name="직선 연결선 120"/>
            <p:cNvCxnSpPr/>
            <p:nvPr/>
          </p:nvCxnSpPr>
          <p:spPr>
            <a:xfrm>
              <a:off x="750052" y="1853506"/>
              <a:ext cx="1540020" cy="1736618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자유형 124"/>
            <p:cNvSpPr/>
            <p:nvPr/>
          </p:nvSpPr>
          <p:spPr>
            <a:xfrm>
              <a:off x="3732107" y="1304764"/>
              <a:ext cx="2160693" cy="1784773"/>
            </a:xfrm>
            <a:custGeom>
              <a:avLst/>
              <a:gdLst>
                <a:gd name="connsiteX0" fmla="*/ 433493 w 2160693"/>
                <a:gd name="connsiteY0" fmla="*/ 0 h 1784773"/>
                <a:gd name="connsiteX1" fmla="*/ 169333 w 2160693"/>
                <a:gd name="connsiteY1" fmla="*/ 1198880 h 1784773"/>
                <a:gd name="connsiteX2" fmla="*/ 331893 w 2160693"/>
                <a:gd name="connsiteY2" fmla="*/ 1747520 h 1784773"/>
                <a:gd name="connsiteX3" fmla="*/ 2160693 w 2160693"/>
                <a:gd name="connsiteY3" fmla="*/ 1422400 h 178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693" h="1784773">
                  <a:moveTo>
                    <a:pt x="433493" y="0"/>
                  </a:moveTo>
                  <a:cubicBezTo>
                    <a:pt x="309879" y="453813"/>
                    <a:pt x="186266" y="907627"/>
                    <a:pt x="169333" y="1198880"/>
                  </a:cubicBezTo>
                  <a:cubicBezTo>
                    <a:pt x="152400" y="1490133"/>
                    <a:pt x="0" y="1710267"/>
                    <a:pt x="331893" y="1747520"/>
                  </a:cubicBezTo>
                  <a:cubicBezTo>
                    <a:pt x="663786" y="1784773"/>
                    <a:pt x="1818640" y="1501987"/>
                    <a:pt x="2160693" y="1422400"/>
                  </a:cubicBezTo>
                </a:path>
              </a:pathLst>
            </a:cu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자유형 125"/>
            <p:cNvSpPr/>
            <p:nvPr/>
          </p:nvSpPr>
          <p:spPr>
            <a:xfrm>
              <a:off x="6793653" y="1528284"/>
              <a:ext cx="1801707" cy="1683173"/>
            </a:xfrm>
            <a:custGeom>
              <a:avLst/>
              <a:gdLst>
                <a:gd name="connsiteX0" fmla="*/ 419947 w 1801707"/>
                <a:gd name="connsiteY0" fmla="*/ 0 h 1683173"/>
                <a:gd name="connsiteX1" fmla="*/ 216747 w 1801707"/>
                <a:gd name="connsiteY1" fmla="*/ 762000 h 1683173"/>
                <a:gd name="connsiteX2" fmla="*/ 13547 w 1801707"/>
                <a:gd name="connsiteY2" fmla="*/ 873760 h 1683173"/>
                <a:gd name="connsiteX3" fmla="*/ 135467 w 1801707"/>
                <a:gd name="connsiteY3" fmla="*/ 1107440 h 1683173"/>
                <a:gd name="connsiteX4" fmla="*/ 237067 w 1801707"/>
                <a:gd name="connsiteY4" fmla="*/ 1625600 h 1683173"/>
                <a:gd name="connsiteX5" fmla="*/ 470747 w 1801707"/>
                <a:gd name="connsiteY5" fmla="*/ 1452880 h 1683173"/>
                <a:gd name="connsiteX6" fmla="*/ 328507 w 1801707"/>
                <a:gd name="connsiteY6" fmla="*/ 1219200 h 1683173"/>
                <a:gd name="connsiteX7" fmla="*/ 409787 w 1801707"/>
                <a:gd name="connsiteY7" fmla="*/ 894080 h 1683173"/>
                <a:gd name="connsiteX8" fmla="*/ 673947 w 1801707"/>
                <a:gd name="connsiteY8" fmla="*/ 965200 h 1683173"/>
                <a:gd name="connsiteX9" fmla="*/ 673947 w 1801707"/>
                <a:gd name="connsiteY9" fmla="*/ 1259840 h 1683173"/>
                <a:gd name="connsiteX10" fmla="*/ 643467 w 1801707"/>
                <a:gd name="connsiteY10" fmla="*/ 1503680 h 1683173"/>
                <a:gd name="connsiteX11" fmla="*/ 938107 w 1801707"/>
                <a:gd name="connsiteY11" fmla="*/ 1524000 h 1683173"/>
                <a:gd name="connsiteX12" fmla="*/ 938107 w 1801707"/>
                <a:gd name="connsiteY12" fmla="*/ 1341120 h 1683173"/>
                <a:gd name="connsiteX13" fmla="*/ 775547 w 1801707"/>
                <a:gd name="connsiteY13" fmla="*/ 1168400 h 1683173"/>
                <a:gd name="connsiteX14" fmla="*/ 958427 w 1801707"/>
                <a:gd name="connsiteY14" fmla="*/ 1056640 h 1683173"/>
                <a:gd name="connsiteX15" fmla="*/ 1080347 w 1801707"/>
                <a:gd name="connsiteY15" fmla="*/ 1168400 h 1683173"/>
                <a:gd name="connsiteX16" fmla="*/ 1019387 w 1801707"/>
                <a:gd name="connsiteY16" fmla="*/ 1391920 h 1683173"/>
                <a:gd name="connsiteX17" fmla="*/ 1141307 w 1801707"/>
                <a:gd name="connsiteY17" fmla="*/ 1503680 h 1683173"/>
                <a:gd name="connsiteX18" fmla="*/ 1486747 w 1801707"/>
                <a:gd name="connsiteY18" fmla="*/ 1341120 h 1683173"/>
                <a:gd name="connsiteX19" fmla="*/ 1801707 w 1801707"/>
                <a:gd name="connsiteY19" fmla="*/ 1005840 h 1683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01707" h="1683173">
                  <a:moveTo>
                    <a:pt x="419947" y="0"/>
                  </a:moveTo>
                  <a:cubicBezTo>
                    <a:pt x="352213" y="308186"/>
                    <a:pt x="284480" y="616373"/>
                    <a:pt x="216747" y="762000"/>
                  </a:cubicBezTo>
                  <a:cubicBezTo>
                    <a:pt x="149014" y="907627"/>
                    <a:pt x="27094" y="816187"/>
                    <a:pt x="13547" y="873760"/>
                  </a:cubicBezTo>
                  <a:cubicBezTo>
                    <a:pt x="0" y="931333"/>
                    <a:pt x="98214" y="982133"/>
                    <a:pt x="135467" y="1107440"/>
                  </a:cubicBezTo>
                  <a:cubicBezTo>
                    <a:pt x="172720" y="1232747"/>
                    <a:pt x="181187" y="1568027"/>
                    <a:pt x="237067" y="1625600"/>
                  </a:cubicBezTo>
                  <a:cubicBezTo>
                    <a:pt x="292947" y="1683173"/>
                    <a:pt x="455507" y="1520613"/>
                    <a:pt x="470747" y="1452880"/>
                  </a:cubicBezTo>
                  <a:cubicBezTo>
                    <a:pt x="485987" y="1385147"/>
                    <a:pt x="338667" y="1312333"/>
                    <a:pt x="328507" y="1219200"/>
                  </a:cubicBezTo>
                  <a:cubicBezTo>
                    <a:pt x="318347" y="1126067"/>
                    <a:pt x="352214" y="936413"/>
                    <a:pt x="409787" y="894080"/>
                  </a:cubicBezTo>
                  <a:cubicBezTo>
                    <a:pt x="467360" y="851747"/>
                    <a:pt x="629920" y="904240"/>
                    <a:pt x="673947" y="965200"/>
                  </a:cubicBezTo>
                  <a:cubicBezTo>
                    <a:pt x="717974" y="1026160"/>
                    <a:pt x="679027" y="1170093"/>
                    <a:pt x="673947" y="1259840"/>
                  </a:cubicBezTo>
                  <a:cubicBezTo>
                    <a:pt x="668867" y="1349587"/>
                    <a:pt x="599440" y="1459653"/>
                    <a:pt x="643467" y="1503680"/>
                  </a:cubicBezTo>
                  <a:cubicBezTo>
                    <a:pt x="687494" y="1547707"/>
                    <a:pt x="889000" y="1551093"/>
                    <a:pt x="938107" y="1524000"/>
                  </a:cubicBezTo>
                  <a:cubicBezTo>
                    <a:pt x="987214" y="1496907"/>
                    <a:pt x="965200" y="1400387"/>
                    <a:pt x="938107" y="1341120"/>
                  </a:cubicBezTo>
                  <a:cubicBezTo>
                    <a:pt x="911014" y="1281853"/>
                    <a:pt x="772160" y="1215813"/>
                    <a:pt x="775547" y="1168400"/>
                  </a:cubicBezTo>
                  <a:cubicBezTo>
                    <a:pt x="778934" y="1120987"/>
                    <a:pt x="907627" y="1056640"/>
                    <a:pt x="958427" y="1056640"/>
                  </a:cubicBezTo>
                  <a:cubicBezTo>
                    <a:pt x="1009227" y="1056640"/>
                    <a:pt x="1070187" y="1112520"/>
                    <a:pt x="1080347" y="1168400"/>
                  </a:cubicBezTo>
                  <a:cubicBezTo>
                    <a:pt x="1090507" y="1224280"/>
                    <a:pt x="1009227" y="1336040"/>
                    <a:pt x="1019387" y="1391920"/>
                  </a:cubicBezTo>
                  <a:cubicBezTo>
                    <a:pt x="1029547" y="1447800"/>
                    <a:pt x="1063414" y="1512147"/>
                    <a:pt x="1141307" y="1503680"/>
                  </a:cubicBezTo>
                  <a:cubicBezTo>
                    <a:pt x="1219200" y="1495213"/>
                    <a:pt x="1376680" y="1424093"/>
                    <a:pt x="1486747" y="1341120"/>
                  </a:cubicBezTo>
                  <a:cubicBezTo>
                    <a:pt x="1596814" y="1258147"/>
                    <a:pt x="1801707" y="1005840"/>
                    <a:pt x="1801707" y="1005840"/>
                  </a:cubicBezTo>
                </a:path>
              </a:pathLst>
            </a:cu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356469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540296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6282751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7466578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sp>
          <p:nvSpPr>
            <p:cNvPr id="144" name="타원 131"/>
            <p:cNvSpPr/>
            <p:nvPr/>
          </p:nvSpPr>
          <p:spPr>
            <a:xfrm>
              <a:off x="2298224" y="1047211"/>
              <a:ext cx="203647" cy="20364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곱셈 기호 132"/>
            <p:cNvSpPr/>
            <p:nvPr/>
          </p:nvSpPr>
          <p:spPr>
            <a:xfrm>
              <a:off x="2550252" y="999293"/>
              <a:ext cx="305471" cy="305471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직사각형 133"/>
            <p:cNvSpPr/>
            <p:nvPr/>
          </p:nvSpPr>
          <p:spPr>
            <a:xfrm>
              <a:off x="606036" y="944724"/>
              <a:ext cx="18054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Training Data: </a:t>
              </a:r>
            </a:p>
          </p:txBody>
        </p:sp>
        <p:sp>
          <p:nvSpPr>
            <p:cNvPr id="147" name="직사각형 126"/>
            <p:cNvSpPr/>
            <p:nvPr/>
          </p:nvSpPr>
          <p:spPr>
            <a:xfrm>
              <a:off x="944305" y="3933056"/>
              <a:ext cx="145405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Under-fitting</a:t>
              </a:r>
            </a:p>
          </p:txBody>
        </p:sp>
        <p:sp>
          <p:nvSpPr>
            <p:cNvPr id="148" name="직사각형 127"/>
            <p:cNvSpPr/>
            <p:nvPr/>
          </p:nvSpPr>
          <p:spPr>
            <a:xfrm>
              <a:off x="3572597" y="3933056"/>
              <a:ext cx="204293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Appropriate-fitting</a:t>
              </a:r>
            </a:p>
          </p:txBody>
        </p:sp>
        <p:sp>
          <p:nvSpPr>
            <p:cNvPr id="149" name="직사각형 128"/>
            <p:cNvSpPr/>
            <p:nvPr/>
          </p:nvSpPr>
          <p:spPr>
            <a:xfrm>
              <a:off x="6970425" y="3933056"/>
              <a:ext cx="131722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Over-fitting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223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 of Machine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9816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Challenge 2: “BAD ALGORITHMS”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258" name="Group 257"/>
          <p:cNvGrpSpPr/>
          <p:nvPr/>
        </p:nvGrpSpPr>
        <p:grpSpPr>
          <a:xfrm>
            <a:off x="2053373" y="2000316"/>
            <a:ext cx="8350467" cy="3326886"/>
            <a:chOff x="356469" y="944724"/>
            <a:chExt cx="8350467" cy="3326886"/>
          </a:xfrm>
        </p:grpSpPr>
        <p:sp>
          <p:nvSpPr>
            <p:cNvPr id="259" name="Rectangle 258"/>
            <p:cNvSpPr/>
            <p:nvPr/>
          </p:nvSpPr>
          <p:spPr>
            <a:xfrm>
              <a:off x="3239852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4423679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grpSp>
          <p:nvGrpSpPr>
            <p:cNvPr id="261" name="그룹 42"/>
            <p:cNvGrpSpPr/>
            <p:nvPr/>
          </p:nvGrpSpPr>
          <p:grpSpPr>
            <a:xfrm>
              <a:off x="647564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354" name="그룹 7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388" name="직선 화살표 연결선 3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직선 화살표 연결선 4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5" name="타원 8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타원 9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타원 10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타원 11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타원 12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타원 13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타원 14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타원 15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타원 16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타원 17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타원 18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타원 19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타원 20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타원 21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곱셈 기호 22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곱셈 기호 23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곱셈 기호 24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곱셈 기호 25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곱셈 기호 26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곱셈 기호 27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곱셈 기호 28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곱셈 기호 29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곱셈 기호 30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곱셈 기호 31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곱셈 기호 33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곱셈 기호 34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곱셈 기호 35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곱셈 기호 36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곱셈 기호 37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곱셈 기호 38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곱셈 기호 39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곱셈 기호 40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타원 41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2" name="그룹 43"/>
            <p:cNvGrpSpPr/>
            <p:nvPr/>
          </p:nvGrpSpPr>
          <p:grpSpPr>
            <a:xfrm>
              <a:off x="3522360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318" name="그룹 44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352" name="직선 화살표 연결선 79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직선 화살표 연결선 80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9" name="타원 45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타원 46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타원 47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타원 48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타원 49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타원 50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타원 51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타원 52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타원 53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타원 54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타원 55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타원 56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타원 57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타원 58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곱셈 기호 59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곱셈 기호 60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곱셈 기호 61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곱셈 기호 62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곱셈 기호 63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곱셈 기호 64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곱셈 기호 65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곱셈 기호 66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곱셈 기호 67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곱셈 기호 68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곱셈 기호 70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곱셈 기호 71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곱셈 기호 72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곱셈 기호 73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곱셈 기호 74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곱셈 기호 75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곱셈 기호 76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곱셈 기호 77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타원 78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3" name="그룹 81"/>
            <p:cNvGrpSpPr/>
            <p:nvPr/>
          </p:nvGrpSpPr>
          <p:grpSpPr>
            <a:xfrm>
              <a:off x="6546696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282" name="그룹 82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316" name="직선 화살표 연결선 117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직선 화살표 연결선 118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3" name="타원 83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타원 84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타원 85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타원 86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타원 87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타원 88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타원 89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타원 90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타원 91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타원 92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타원 93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타원 94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타원 95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타원 96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곱셈 기호 97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곱셈 기호 98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곱셈 기호 99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곱셈 기호 100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곱셈 기호 101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곱셈 기호 102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곱셈 기호 103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곱셈 기호 104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곱셈 기호 105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곱셈 기호 106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곱셈 기호 108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곱셈 기호 109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곱셈 기호 110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곱셈 기호 111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곱셈 기호 112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곱셈 기호 113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곱셈 기호 114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곱셈 기호 115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타원 116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64" name="직선 연결선 120"/>
            <p:cNvCxnSpPr/>
            <p:nvPr/>
          </p:nvCxnSpPr>
          <p:spPr>
            <a:xfrm>
              <a:off x="750052" y="1853506"/>
              <a:ext cx="1540020" cy="1736618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자유형 124"/>
            <p:cNvSpPr/>
            <p:nvPr/>
          </p:nvSpPr>
          <p:spPr>
            <a:xfrm>
              <a:off x="3732107" y="1304764"/>
              <a:ext cx="2160693" cy="1784773"/>
            </a:xfrm>
            <a:custGeom>
              <a:avLst/>
              <a:gdLst>
                <a:gd name="connsiteX0" fmla="*/ 433493 w 2160693"/>
                <a:gd name="connsiteY0" fmla="*/ 0 h 1784773"/>
                <a:gd name="connsiteX1" fmla="*/ 169333 w 2160693"/>
                <a:gd name="connsiteY1" fmla="*/ 1198880 h 1784773"/>
                <a:gd name="connsiteX2" fmla="*/ 331893 w 2160693"/>
                <a:gd name="connsiteY2" fmla="*/ 1747520 h 1784773"/>
                <a:gd name="connsiteX3" fmla="*/ 2160693 w 2160693"/>
                <a:gd name="connsiteY3" fmla="*/ 1422400 h 178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693" h="1784773">
                  <a:moveTo>
                    <a:pt x="433493" y="0"/>
                  </a:moveTo>
                  <a:cubicBezTo>
                    <a:pt x="309879" y="453813"/>
                    <a:pt x="186266" y="907627"/>
                    <a:pt x="169333" y="1198880"/>
                  </a:cubicBezTo>
                  <a:cubicBezTo>
                    <a:pt x="152400" y="1490133"/>
                    <a:pt x="0" y="1710267"/>
                    <a:pt x="331893" y="1747520"/>
                  </a:cubicBezTo>
                  <a:cubicBezTo>
                    <a:pt x="663786" y="1784773"/>
                    <a:pt x="1818640" y="1501987"/>
                    <a:pt x="2160693" y="1422400"/>
                  </a:cubicBezTo>
                </a:path>
              </a:pathLst>
            </a:cu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자유형 125"/>
            <p:cNvSpPr/>
            <p:nvPr/>
          </p:nvSpPr>
          <p:spPr>
            <a:xfrm>
              <a:off x="6793653" y="1528284"/>
              <a:ext cx="1801707" cy="1683173"/>
            </a:xfrm>
            <a:custGeom>
              <a:avLst/>
              <a:gdLst>
                <a:gd name="connsiteX0" fmla="*/ 419947 w 1801707"/>
                <a:gd name="connsiteY0" fmla="*/ 0 h 1683173"/>
                <a:gd name="connsiteX1" fmla="*/ 216747 w 1801707"/>
                <a:gd name="connsiteY1" fmla="*/ 762000 h 1683173"/>
                <a:gd name="connsiteX2" fmla="*/ 13547 w 1801707"/>
                <a:gd name="connsiteY2" fmla="*/ 873760 h 1683173"/>
                <a:gd name="connsiteX3" fmla="*/ 135467 w 1801707"/>
                <a:gd name="connsiteY3" fmla="*/ 1107440 h 1683173"/>
                <a:gd name="connsiteX4" fmla="*/ 237067 w 1801707"/>
                <a:gd name="connsiteY4" fmla="*/ 1625600 h 1683173"/>
                <a:gd name="connsiteX5" fmla="*/ 470747 w 1801707"/>
                <a:gd name="connsiteY5" fmla="*/ 1452880 h 1683173"/>
                <a:gd name="connsiteX6" fmla="*/ 328507 w 1801707"/>
                <a:gd name="connsiteY6" fmla="*/ 1219200 h 1683173"/>
                <a:gd name="connsiteX7" fmla="*/ 409787 w 1801707"/>
                <a:gd name="connsiteY7" fmla="*/ 894080 h 1683173"/>
                <a:gd name="connsiteX8" fmla="*/ 673947 w 1801707"/>
                <a:gd name="connsiteY8" fmla="*/ 965200 h 1683173"/>
                <a:gd name="connsiteX9" fmla="*/ 673947 w 1801707"/>
                <a:gd name="connsiteY9" fmla="*/ 1259840 h 1683173"/>
                <a:gd name="connsiteX10" fmla="*/ 643467 w 1801707"/>
                <a:gd name="connsiteY10" fmla="*/ 1503680 h 1683173"/>
                <a:gd name="connsiteX11" fmla="*/ 938107 w 1801707"/>
                <a:gd name="connsiteY11" fmla="*/ 1524000 h 1683173"/>
                <a:gd name="connsiteX12" fmla="*/ 938107 w 1801707"/>
                <a:gd name="connsiteY12" fmla="*/ 1341120 h 1683173"/>
                <a:gd name="connsiteX13" fmla="*/ 775547 w 1801707"/>
                <a:gd name="connsiteY13" fmla="*/ 1168400 h 1683173"/>
                <a:gd name="connsiteX14" fmla="*/ 958427 w 1801707"/>
                <a:gd name="connsiteY14" fmla="*/ 1056640 h 1683173"/>
                <a:gd name="connsiteX15" fmla="*/ 1080347 w 1801707"/>
                <a:gd name="connsiteY15" fmla="*/ 1168400 h 1683173"/>
                <a:gd name="connsiteX16" fmla="*/ 1019387 w 1801707"/>
                <a:gd name="connsiteY16" fmla="*/ 1391920 h 1683173"/>
                <a:gd name="connsiteX17" fmla="*/ 1141307 w 1801707"/>
                <a:gd name="connsiteY17" fmla="*/ 1503680 h 1683173"/>
                <a:gd name="connsiteX18" fmla="*/ 1486747 w 1801707"/>
                <a:gd name="connsiteY18" fmla="*/ 1341120 h 1683173"/>
                <a:gd name="connsiteX19" fmla="*/ 1801707 w 1801707"/>
                <a:gd name="connsiteY19" fmla="*/ 1005840 h 1683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01707" h="1683173">
                  <a:moveTo>
                    <a:pt x="419947" y="0"/>
                  </a:moveTo>
                  <a:cubicBezTo>
                    <a:pt x="352213" y="308186"/>
                    <a:pt x="284480" y="616373"/>
                    <a:pt x="216747" y="762000"/>
                  </a:cubicBezTo>
                  <a:cubicBezTo>
                    <a:pt x="149014" y="907627"/>
                    <a:pt x="27094" y="816187"/>
                    <a:pt x="13547" y="873760"/>
                  </a:cubicBezTo>
                  <a:cubicBezTo>
                    <a:pt x="0" y="931333"/>
                    <a:pt x="98214" y="982133"/>
                    <a:pt x="135467" y="1107440"/>
                  </a:cubicBezTo>
                  <a:cubicBezTo>
                    <a:pt x="172720" y="1232747"/>
                    <a:pt x="181187" y="1568027"/>
                    <a:pt x="237067" y="1625600"/>
                  </a:cubicBezTo>
                  <a:cubicBezTo>
                    <a:pt x="292947" y="1683173"/>
                    <a:pt x="455507" y="1520613"/>
                    <a:pt x="470747" y="1452880"/>
                  </a:cubicBezTo>
                  <a:cubicBezTo>
                    <a:pt x="485987" y="1385147"/>
                    <a:pt x="338667" y="1312333"/>
                    <a:pt x="328507" y="1219200"/>
                  </a:cubicBezTo>
                  <a:cubicBezTo>
                    <a:pt x="318347" y="1126067"/>
                    <a:pt x="352214" y="936413"/>
                    <a:pt x="409787" y="894080"/>
                  </a:cubicBezTo>
                  <a:cubicBezTo>
                    <a:pt x="467360" y="851747"/>
                    <a:pt x="629920" y="904240"/>
                    <a:pt x="673947" y="965200"/>
                  </a:cubicBezTo>
                  <a:cubicBezTo>
                    <a:pt x="717974" y="1026160"/>
                    <a:pt x="679027" y="1170093"/>
                    <a:pt x="673947" y="1259840"/>
                  </a:cubicBezTo>
                  <a:cubicBezTo>
                    <a:pt x="668867" y="1349587"/>
                    <a:pt x="599440" y="1459653"/>
                    <a:pt x="643467" y="1503680"/>
                  </a:cubicBezTo>
                  <a:cubicBezTo>
                    <a:pt x="687494" y="1547707"/>
                    <a:pt x="889000" y="1551093"/>
                    <a:pt x="938107" y="1524000"/>
                  </a:cubicBezTo>
                  <a:cubicBezTo>
                    <a:pt x="987214" y="1496907"/>
                    <a:pt x="965200" y="1400387"/>
                    <a:pt x="938107" y="1341120"/>
                  </a:cubicBezTo>
                  <a:cubicBezTo>
                    <a:pt x="911014" y="1281853"/>
                    <a:pt x="772160" y="1215813"/>
                    <a:pt x="775547" y="1168400"/>
                  </a:cubicBezTo>
                  <a:cubicBezTo>
                    <a:pt x="778934" y="1120987"/>
                    <a:pt x="907627" y="1056640"/>
                    <a:pt x="958427" y="1056640"/>
                  </a:cubicBezTo>
                  <a:cubicBezTo>
                    <a:pt x="1009227" y="1056640"/>
                    <a:pt x="1070187" y="1112520"/>
                    <a:pt x="1080347" y="1168400"/>
                  </a:cubicBezTo>
                  <a:cubicBezTo>
                    <a:pt x="1090507" y="1224280"/>
                    <a:pt x="1009227" y="1336040"/>
                    <a:pt x="1019387" y="1391920"/>
                  </a:cubicBezTo>
                  <a:cubicBezTo>
                    <a:pt x="1029547" y="1447800"/>
                    <a:pt x="1063414" y="1512147"/>
                    <a:pt x="1141307" y="1503680"/>
                  </a:cubicBezTo>
                  <a:cubicBezTo>
                    <a:pt x="1219200" y="1495213"/>
                    <a:pt x="1376680" y="1424093"/>
                    <a:pt x="1486747" y="1341120"/>
                  </a:cubicBezTo>
                  <a:cubicBezTo>
                    <a:pt x="1596814" y="1258147"/>
                    <a:pt x="1801707" y="1005840"/>
                    <a:pt x="1801707" y="1005840"/>
                  </a:cubicBezTo>
                </a:path>
              </a:pathLst>
            </a:cu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356469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1540296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6282751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7466578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sp>
          <p:nvSpPr>
            <p:cNvPr id="271" name="타원 131"/>
            <p:cNvSpPr/>
            <p:nvPr/>
          </p:nvSpPr>
          <p:spPr>
            <a:xfrm>
              <a:off x="2298224" y="1047211"/>
              <a:ext cx="203647" cy="20364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곱셈 기호 132"/>
            <p:cNvSpPr/>
            <p:nvPr/>
          </p:nvSpPr>
          <p:spPr>
            <a:xfrm>
              <a:off x="2550252" y="999293"/>
              <a:ext cx="305471" cy="305471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직사각형 133"/>
            <p:cNvSpPr/>
            <p:nvPr/>
          </p:nvSpPr>
          <p:spPr>
            <a:xfrm>
              <a:off x="606036" y="944724"/>
              <a:ext cx="15644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Training Data: </a:t>
              </a:r>
            </a:p>
          </p:txBody>
        </p:sp>
        <p:sp>
          <p:nvSpPr>
            <p:cNvPr id="274" name="직사각형 126"/>
            <p:cNvSpPr/>
            <p:nvPr/>
          </p:nvSpPr>
          <p:spPr>
            <a:xfrm>
              <a:off x="944305" y="3933056"/>
              <a:ext cx="145405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Under-fitting</a:t>
              </a:r>
            </a:p>
          </p:txBody>
        </p:sp>
        <p:sp>
          <p:nvSpPr>
            <p:cNvPr id="275" name="직사각형 127"/>
            <p:cNvSpPr/>
            <p:nvPr/>
          </p:nvSpPr>
          <p:spPr>
            <a:xfrm>
              <a:off x="3572597" y="3933056"/>
              <a:ext cx="204293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Appropriate-fitting</a:t>
              </a:r>
            </a:p>
          </p:txBody>
        </p:sp>
        <p:sp>
          <p:nvSpPr>
            <p:cNvPr id="276" name="직사각형 128"/>
            <p:cNvSpPr/>
            <p:nvPr/>
          </p:nvSpPr>
          <p:spPr>
            <a:xfrm>
              <a:off x="6970425" y="3933056"/>
              <a:ext cx="131722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Over-fitting</a:t>
              </a:r>
            </a:p>
          </p:txBody>
        </p:sp>
        <p:sp>
          <p:nvSpPr>
            <p:cNvPr id="277" name="포인트가 5개인 별 123"/>
            <p:cNvSpPr/>
            <p:nvPr/>
          </p:nvSpPr>
          <p:spPr>
            <a:xfrm>
              <a:off x="1326116" y="2814072"/>
              <a:ext cx="182880" cy="182880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포인트가 5개인 별 129"/>
            <p:cNvSpPr/>
            <p:nvPr/>
          </p:nvSpPr>
          <p:spPr>
            <a:xfrm>
              <a:off x="4206436" y="2850076"/>
              <a:ext cx="182880" cy="182880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포인트가 5개인 별 130"/>
            <p:cNvSpPr/>
            <p:nvPr/>
          </p:nvSpPr>
          <p:spPr>
            <a:xfrm>
              <a:off x="7248676" y="2886080"/>
              <a:ext cx="182880" cy="182880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직사각형 135"/>
            <p:cNvSpPr/>
            <p:nvPr/>
          </p:nvSpPr>
          <p:spPr>
            <a:xfrm>
              <a:off x="3145981" y="954248"/>
              <a:ext cx="20143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Validation Data: </a:t>
              </a:r>
            </a:p>
          </p:txBody>
        </p:sp>
        <p:sp>
          <p:nvSpPr>
            <p:cNvPr id="281" name="포인트가 5개인 별 136"/>
            <p:cNvSpPr/>
            <p:nvPr/>
          </p:nvSpPr>
          <p:spPr>
            <a:xfrm>
              <a:off x="5109200" y="1026256"/>
              <a:ext cx="182880" cy="182880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005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 of Machine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9816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Challenge 2: “BAD ALGORITHMS”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107440" y="1920240"/>
            <a:ext cx="99466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possible solutions for overfitting are:</a:t>
            </a:r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To gather more training data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To reduce the noise in the training data (e.g., fix data errors and remove outliers)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To simplify the model </a:t>
            </a:r>
          </a:p>
          <a:p>
            <a:r>
              <a:rPr lang="en-US" sz="2400" dirty="0"/>
              <a:t>	by selecting one with fewer parameters, </a:t>
            </a:r>
          </a:p>
          <a:p>
            <a:r>
              <a:rPr lang="en-US" sz="2400" dirty="0"/>
              <a:t>	by reducing the number of attributes in the training data, or 	</a:t>
            </a:r>
          </a:p>
          <a:p>
            <a:r>
              <a:rPr lang="en-US" sz="2400" dirty="0"/>
              <a:t>	by constraining the model (</a:t>
            </a:r>
            <a:r>
              <a:rPr lang="en-US" sz="2400" i="1" dirty="0"/>
              <a:t>regularization</a:t>
            </a:r>
            <a:r>
              <a:rPr lang="en-US" sz="2400" dirty="0"/>
              <a:t>)</a:t>
            </a:r>
          </a:p>
          <a:p>
            <a:r>
              <a:rPr lang="en-US" sz="2400" dirty="0"/>
              <a:t>	…</a:t>
            </a:r>
          </a:p>
        </p:txBody>
      </p:sp>
    </p:spTree>
    <p:extLst>
      <p:ext uri="{BB962C8B-B14F-4D97-AF65-F5344CB8AC3E}">
        <p14:creationId xmlns:p14="http://schemas.microsoft.com/office/powerpoint/2010/main" val="115614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Workflow</a:t>
            </a:r>
          </a:p>
        </p:txBody>
      </p:sp>
      <p:sp>
        <p:nvSpPr>
          <p:cNvPr id="3" name="Rectangle 2"/>
          <p:cNvSpPr/>
          <p:nvPr/>
        </p:nvSpPr>
        <p:spPr>
          <a:xfrm>
            <a:off x="139192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Understand Data &amp; Problem</a:t>
            </a:r>
          </a:p>
        </p:txBody>
      </p:sp>
      <p:sp>
        <p:nvSpPr>
          <p:cNvPr id="4" name="Rectangle 3"/>
          <p:cNvSpPr/>
          <p:nvPr/>
        </p:nvSpPr>
        <p:spPr>
          <a:xfrm>
            <a:off x="339344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Prepare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539496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 Model</a:t>
            </a:r>
          </a:p>
        </p:txBody>
      </p:sp>
      <p:sp>
        <p:nvSpPr>
          <p:cNvPr id="6" name="Rectangle 5"/>
          <p:cNvSpPr/>
          <p:nvPr/>
        </p:nvSpPr>
        <p:spPr>
          <a:xfrm>
            <a:off x="5394960" y="1580204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739648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Model</a:t>
            </a:r>
          </a:p>
        </p:txBody>
      </p:sp>
      <p:sp>
        <p:nvSpPr>
          <p:cNvPr id="8" name="Rectangle 7"/>
          <p:cNvSpPr/>
          <p:nvPr/>
        </p:nvSpPr>
        <p:spPr>
          <a:xfrm>
            <a:off x="939800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Launch Model</a:t>
            </a:r>
          </a:p>
        </p:txBody>
      </p:sp>
      <p:cxnSp>
        <p:nvCxnSpPr>
          <p:cNvPr id="10" name="Straight Arrow Connector 9"/>
          <p:cNvCxnSpPr>
            <a:stCxn id="3" idx="3"/>
            <a:endCxn id="4" idx="1"/>
          </p:cNvCxnSpPr>
          <p:nvPr/>
        </p:nvCxnSpPr>
        <p:spPr>
          <a:xfrm>
            <a:off x="3058160" y="3845560"/>
            <a:ext cx="3352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3"/>
            <a:endCxn id="5" idx="1"/>
          </p:cNvCxnSpPr>
          <p:nvPr/>
        </p:nvCxnSpPr>
        <p:spPr>
          <a:xfrm>
            <a:off x="5059680" y="3845560"/>
            <a:ext cx="3352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061200" y="3845560"/>
            <a:ext cx="3352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062720" y="3845560"/>
            <a:ext cx="3352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4" idx="0"/>
            <a:endCxn id="6" idx="1"/>
          </p:cNvCxnSpPr>
          <p:nvPr/>
        </p:nvCxnSpPr>
        <p:spPr>
          <a:xfrm rot="5400000" flipH="1" flipV="1">
            <a:off x="4333402" y="2128682"/>
            <a:ext cx="954716" cy="116840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6" idx="3"/>
            <a:endCxn id="7" idx="0"/>
          </p:cNvCxnSpPr>
          <p:nvPr/>
        </p:nvCxnSpPr>
        <p:spPr>
          <a:xfrm>
            <a:off x="7061200" y="2235524"/>
            <a:ext cx="1168400" cy="954716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7" idx="2"/>
            <a:endCxn id="5" idx="2"/>
          </p:cNvCxnSpPr>
          <p:nvPr/>
        </p:nvCxnSpPr>
        <p:spPr>
          <a:xfrm rot="5400000">
            <a:off x="7228840" y="3500120"/>
            <a:ext cx="12700" cy="2001520"/>
          </a:xfrm>
          <a:prstGeom prst="bentConnector3">
            <a:avLst>
              <a:gd name="adj1" fmla="val 668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421120" y="5425678"/>
            <a:ext cx="211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Test Loop</a:t>
            </a:r>
          </a:p>
        </p:txBody>
      </p:sp>
    </p:spTree>
    <p:extLst>
      <p:ext uri="{BB962C8B-B14F-4D97-AF65-F5344CB8AC3E}">
        <p14:creationId xmlns:p14="http://schemas.microsoft.com/office/powerpoint/2010/main" val="29073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0"/>
            <a:ext cx="11617960" cy="812800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dirty="0"/>
              <a:t>용어 정리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47" t="21360" b="34984"/>
          <a:stretch/>
        </p:blipFill>
        <p:spPr>
          <a:xfrm>
            <a:off x="1879600" y="1437052"/>
            <a:ext cx="10200322" cy="24004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10586720" y="1437052"/>
            <a:ext cx="1310640" cy="240048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15681" y="940260"/>
            <a:ext cx="432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집값 예측 문제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18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0"/>
            <a:ext cx="11617960" cy="812800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dirty="0"/>
              <a:t>용어 정리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47" t="21360" b="34984"/>
          <a:stretch/>
        </p:blipFill>
        <p:spPr>
          <a:xfrm>
            <a:off x="1879600" y="1437052"/>
            <a:ext cx="10200322" cy="240048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1513840" y="2677936"/>
            <a:ext cx="37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2493270"/>
            <a:ext cx="181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Instance(sample)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586720" y="1437052"/>
            <a:ext cx="1310640" cy="240048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870882" y="1062711"/>
            <a:ext cx="120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Labels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196305" y="812567"/>
            <a:ext cx="1008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Attribute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560321" y="1204114"/>
            <a:ext cx="20319" cy="515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563097" y="812567"/>
            <a:ext cx="4958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Feature = Attribute + its value (longitude = -122.23)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35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0"/>
            <a:ext cx="11617960" cy="812800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dirty="0"/>
              <a:t>용어 정리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47" t="21360" b="34984"/>
          <a:stretch/>
        </p:blipFill>
        <p:spPr>
          <a:xfrm>
            <a:off x="1879600" y="1437052"/>
            <a:ext cx="10200322" cy="240048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1513840" y="2677936"/>
            <a:ext cx="37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2493270"/>
            <a:ext cx="181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Instance(sample)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586720" y="1845585"/>
            <a:ext cx="1310640" cy="199195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870882" y="1062711"/>
            <a:ext cx="120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Labels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196305" y="812567"/>
            <a:ext cx="1008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Attribute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560321" y="1204114"/>
            <a:ext cx="20319" cy="515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563097" y="812567"/>
            <a:ext cx="4958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Feature = Attribute + its value (longitude = -122.23)</a:t>
            </a:r>
            <a:endParaRPr lang="en-US" dirty="0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027AA74E-57C1-4381-A604-A4529B32B36C}"/>
              </a:ext>
            </a:extLst>
          </p:cNvPr>
          <p:cNvSpPr/>
          <p:nvPr/>
        </p:nvSpPr>
        <p:spPr>
          <a:xfrm>
            <a:off x="2134345" y="1845585"/>
            <a:ext cx="8421895" cy="19919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9693C0-CC03-4028-B5FD-1DA77489D162}"/>
              </a:ext>
            </a:extLst>
          </p:cNvPr>
          <p:cNvSpPr/>
          <p:nvPr/>
        </p:nvSpPr>
        <p:spPr>
          <a:xfrm>
            <a:off x="5777076" y="3873925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Capital “X”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0A0EA80-C2F1-429A-88B5-C20F9CF6C962}"/>
              </a:ext>
            </a:extLst>
          </p:cNvPr>
          <p:cNvSpPr/>
          <p:nvPr/>
        </p:nvSpPr>
        <p:spPr>
          <a:xfrm>
            <a:off x="9869060" y="3873925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small letter “y”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638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0"/>
            <a:ext cx="11617960" cy="812800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dirty="0"/>
              <a:t>용어 정리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47" t="21360" b="34984"/>
          <a:stretch/>
        </p:blipFill>
        <p:spPr>
          <a:xfrm>
            <a:off x="1879600" y="1437052"/>
            <a:ext cx="10200322" cy="240048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1513840" y="2677936"/>
            <a:ext cx="37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2493270"/>
            <a:ext cx="181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Instance(sample)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586720" y="1845585"/>
            <a:ext cx="1310640" cy="199195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870882" y="1062711"/>
            <a:ext cx="120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Labels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196305" y="812567"/>
            <a:ext cx="1008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Attribute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560321" y="1204114"/>
            <a:ext cx="20319" cy="515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563097" y="812567"/>
            <a:ext cx="4958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Feature = Attribute + its value (longitude = -122.23)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701800" y="4456182"/>
            <a:ext cx="92659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attributes = [‘longitude’, ‘latitude’, …, ‘</a:t>
            </a:r>
            <a:r>
              <a:rPr lang="en-US" sz="1600" dirty="0" err="1">
                <a:latin typeface="Consolas" panose="020B0609020204030204" pitchFamily="49" charset="0"/>
              </a:rPr>
              <a:t>median_income</a:t>
            </a:r>
            <a:r>
              <a:rPr lang="en-US" sz="1600" dirty="0">
                <a:latin typeface="Consolas" panose="020B0609020204030204" pitchFamily="49" charset="0"/>
              </a:rPr>
              <a:t>’]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number of attributes = number of features = dimension of data = 8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number of data (or instances or samples) = 11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size of data = number of data x number of attributes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In python code: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</a:rPr>
              <a:t>In [1]: print(</a:t>
            </a:r>
            <a:r>
              <a:rPr lang="en-US" sz="1600" dirty="0" err="1">
                <a:latin typeface="Consolas" panose="020B0609020204030204" pitchFamily="49" charset="0"/>
              </a:rPr>
              <a:t>X.shape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</a:rPr>
              <a:t>Out[1]: (11, 8)</a:t>
            </a: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027AA74E-57C1-4381-A604-A4529B32B36C}"/>
              </a:ext>
            </a:extLst>
          </p:cNvPr>
          <p:cNvSpPr/>
          <p:nvPr/>
        </p:nvSpPr>
        <p:spPr>
          <a:xfrm>
            <a:off x="2134345" y="1845585"/>
            <a:ext cx="8421895" cy="19919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9693C0-CC03-4028-B5FD-1DA77489D162}"/>
              </a:ext>
            </a:extLst>
          </p:cNvPr>
          <p:cNvSpPr/>
          <p:nvPr/>
        </p:nvSpPr>
        <p:spPr>
          <a:xfrm>
            <a:off x="5777076" y="3873925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Capital “X”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0A0EA80-C2F1-429A-88B5-C20F9CF6C962}"/>
              </a:ext>
            </a:extLst>
          </p:cNvPr>
          <p:cNvSpPr/>
          <p:nvPr/>
        </p:nvSpPr>
        <p:spPr>
          <a:xfrm>
            <a:off x="9869060" y="3873925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small letter “y”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428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281876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00. Python</a:t>
            </a:r>
            <a:r>
              <a:rPr lang="ko-KR" altLang="en-US" b="1" dirty="0"/>
              <a:t> </a:t>
            </a:r>
            <a:r>
              <a:rPr lang="en-US" altLang="ko-KR" b="1" dirty="0"/>
              <a:t>for</a:t>
            </a:r>
            <a:r>
              <a:rPr lang="ko-KR" altLang="en-US" b="1" dirty="0"/>
              <a:t> </a:t>
            </a:r>
            <a:r>
              <a:rPr lang="en-US" altLang="ko-KR" b="1" dirty="0"/>
              <a:t>Machine</a:t>
            </a:r>
            <a:r>
              <a:rPr lang="ko-KR" altLang="en-US" b="1" dirty="0"/>
              <a:t> </a:t>
            </a:r>
            <a:r>
              <a:rPr lang="en-US" altLang="ko-KR" b="1" dirty="0"/>
              <a:t>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0005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2818765"/>
            <a:ext cx="10515600" cy="1325563"/>
          </a:xfrm>
        </p:spPr>
        <p:txBody>
          <a:bodyPr/>
          <a:lstStyle/>
          <a:p>
            <a:pPr algn="ctr"/>
            <a:r>
              <a:rPr lang="en-US" sz="4000" b="1" dirty="0"/>
              <a:t>2. Data Preprocessing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5209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Workflow</a:t>
            </a:r>
          </a:p>
        </p:txBody>
      </p:sp>
      <p:sp>
        <p:nvSpPr>
          <p:cNvPr id="3" name="Rectangle 2"/>
          <p:cNvSpPr/>
          <p:nvPr/>
        </p:nvSpPr>
        <p:spPr>
          <a:xfrm>
            <a:off x="139192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Understand Data &amp; Problem</a:t>
            </a:r>
          </a:p>
        </p:txBody>
      </p:sp>
      <p:sp>
        <p:nvSpPr>
          <p:cNvPr id="4" name="Rectangle 3"/>
          <p:cNvSpPr/>
          <p:nvPr/>
        </p:nvSpPr>
        <p:spPr>
          <a:xfrm>
            <a:off x="339344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Prepare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539496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Train Model</a:t>
            </a:r>
          </a:p>
        </p:txBody>
      </p:sp>
      <p:sp>
        <p:nvSpPr>
          <p:cNvPr id="6" name="Rectangle 5"/>
          <p:cNvSpPr/>
          <p:nvPr/>
        </p:nvSpPr>
        <p:spPr>
          <a:xfrm>
            <a:off x="5394960" y="1580204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739648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Test Model</a:t>
            </a:r>
          </a:p>
        </p:txBody>
      </p:sp>
      <p:sp>
        <p:nvSpPr>
          <p:cNvPr id="8" name="Rectangle 7"/>
          <p:cNvSpPr/>
          <p:nvPr/>
        </p:nvSpPr>
        <p:spPr>
          <a:xfrm>
            <a:off x="939800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Launch Model</a:t>
            </a:r>
          </a:p>
        </p:txBody>
      </p:sp>
      <p:cxnSp>
        <p:nvCxnSpPr>
          <p:cNvPr id="10" name="Straight Arrow Connector 9"/>
          <p:cNvCxnSpPr>
            <a:stCxn id="3" idx="3"/>
            <a:endCxn id="4" idx="1"/>
          </p:cNvCxnSpPr>
          <p:nvPr/>
        </p:nvCxnSpPr>
        <p:spPr>
          <a:xfrm>
            <a:off x="3058160" y="3845560"/>
            <a:ext cx="3352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3"/>
            <a:endCxn id="5" idx="1"/>
          </p:cNvCxnSpPr>
          <p:nvPr/>
        </p:nvCxnSpPr>
        <p:spPr>
          <a:xfrm>
            <a:off x="5059680" y="3845560"/>
            <a:ext cx="3352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061200" y="384556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062720" y="384556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4" idx="0"/>
            <a:endCxn id="6" idx="1"/>
          </p:cNvCxnSpPr>
          <p:nvPr/>
        </p:nvCxnSpPr>
        <p:spPr>
          <a:xfrm rot="5400000" flipH="1" flipV="1">
            <a:off x="4333402" y="2128682"/>
            <a:ext cx="954716" cy="116840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6" idx="3"/>
            <a:endCxn id="7" idx="0"/>
          </p:cNvCxnSpPr>
          <p:nvPr/>
        </p:nvCxnSpPr>
        <p:spPr>
          <a:xfrm>
            <a:off x="7061200" y="2235524"/>
            <a:ext cx="1168400" cy="954716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7" idx="2"/>
            <a:endCxn id="5" idx="2"/>
          </p:cNvCxnSpPr>
          <p:nvPr/>
        </p:nvCxnSpPr>
        <p:spPr>
          <a:xfrm rot="5400000">
            <a:off x="7228840" y="3500120"/>
            <a:ext cx="12700" cy="2001520"/>
          </a:xfrm>
          <a:prstGeom prst="bentConnector3">
            <a:avLst>
              <a:gd name="adj1" fmla="val 6680000"/>
            </a:avLst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421120" y="5425678"/>
            <a:ext cx="211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Train Test Loop</a:t>
            </a:r>
          </a:p>
        </p:txBody>
      </p:sp>
    </p:spTree>
    <p:extLst>
      <p:ext uri="{BB962C8B-B14F-4D97-AF65-F5344CB8AC3E}">
        <p14:creationId xmlns:p14="http://schemas.microsoft.com/office/powerpoint/2010/main" val="164424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Workflow</a:t>
            </a:r>
          </a:p>
        </p:txBody>
      </p:sp>
      <p:sp>
        <p:nvSpPr>
          <p:cNvPr id="3" name="Rectangle 2"/>
          <p:cNvSpPr/>
          <p:nvPr/>
        </p:nvSpPr>
        <p:spPr>
          <a:xfrm>
            <a:off x="139192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Understand Data &amp; Problem</a:t>
            </a:r>
          </a:p>
        </p:txBody>
      </p:sp>
      <p:sp>
        <p:nvSpPr>
          <p:cNvPr id="4" name="Rectangle 3"/>
          <p:cNvSpPr/>
          <p:nvPr/>
        </p:nvSpPr>
        <p:spPr>
          <a:xfrm>
            <a:off x="339344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Prepare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539496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Train Model</a:t>
            </a:r>
          </a:p>
        </p:txBody>
      </p:sp>
      <p:sp>
        <p:nvSpPr>
          <p:cNvPr id="6" name="Rectangle 5"/>
          <p:cNvSpPr/>
          <p:nvPr/>
        </p:nvSpPr>
        <p:spPr>
          <a:xfrm>
            <a:off x="5394960" y="1580204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Test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739648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Test Model</a:t>
            </a:r>
          </a:p>
        </p:txBody>
      </p:sp>
      <p:sp>
        <p:nvSpPr>
          <p:cNvPr id="8" name="Rectangle 7"/>
          <p:cNvSpPr/>
          <p:nvPr/>
        </p:nvSpPr>
        <p:spPr>
          <a:xfrm>
            <a:off x="939800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Launch Model</a:t>
            </a:r>
          </a:p>
        </p:txBody>
      </p:sp>
      <p:cxnSp>
        <p:nvCxnSpPr>
          <p:cNvPr id="10" name="Straight Arrow Connector 9"/>
          <p:cNvCxnSpPr>
            <a:stCxn id="3" idx="3"/>
            <a:endCxn id="4" idx="1"/>
          </p:cNvCxnSpPr>
          <p:nvPr/>
        </p:nvCxnSpPr>
        <p:spPr>
          <a:xfrm>
            <a:off x="3058160" y="384556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3"/>
            <a:endCxn id="5" idx="1"/>
          </p:cNvCxnSpPr>
          <p:nvPr/>
        </p:nvCxnSpPr>
        <p:spPr>
          <a:xfrm>
            <a:off x="5059680" y="384556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061200" y="384556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062720" y="384556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4" idx="0"/>
            <a:endCxn id="6" idx="1"/>
          </p:cNvCxnSpPr>
          <p:nvPr/>
        </p:nvCxnSpPr>
        <p:spPr>
          <a:xfrm rot="5400000" flipH="1" flipV="1">
            <a:off x="4333402" y="2128682"/>
            <a:ext cx="954716" cy="1168400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6" idx="3"/>
            <a:endCxn id="7" idx="0"/>
          </p:cNvCxnSpPr>
          <p:nvPr/>
        </p:nvCxnSpPr>
        <p:spPr>
          <a:xfrm>
            <a:off x="7061200" y="2235524"/>
            <a:ext cx="1168400" cy="954716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7" idx="2"/>
            <a:endCxn id="5" idx="2"/>
          </p:cNvCxnSpPr>
          <p:nvPr/>
        </p:nvCxnSpPr>
        <p:spPr>
          <a:xfrm rot="5400000">
            <a:off x="7228840" y="3500120"/>
            <a:ext cx="12700" cy="2001520"/>
          </a:xfrm>
          <a:prstGeom prst="bentConnector3">
            <a:avLst>
              <a:gd name="adj1" fmla="val 6680000"/>
            </a:avLst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421120" y="5425678"/>
            <a:ext cx="211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Train Test Loop</a:t>
            </a:r>
          </a:p>
        </p:txBody>
      </p:sp>
      <p:sp>
        <p:nvSpPr>
          <p:cNvPr id="9" name="Rectangle 8"/>
          <p:cNvSpPr/>
          <p:nvPr/>
        </p:nvSpPr>
        <p:spPr>
          <a:xfrm>
            <a:off x="497840" y="469453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Frame the Problem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Select a Performance Measure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Check the Assumptions</a:t>
            </a:r>
          </a:p>
        </p:txBody>
      </p:sp>
    </p:spTree>
    <p:extLst>
      <p:ext uri="{BB962C8B-B14F-4D97-AF65-F5344CB8AC3E}">
        <p14:creationId xmlns:p14="http://schemas.microsoft.com/office/powerpoint/2010/main" val="407242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0"/>
            <a:ext cx="10515600" cy="812800"/>
          </a:xfrm>
        </p:spPr>
        <p:txBody>
          <a:bodyPr/>
          <a:lstStyle/>
          <a:p>
            <a:r>
              <a:rPr lang="en-US" dirty="0"/>
              <a:t>Look at the big picture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562" y="680969"/>
            <a:ext cx="4991073" cy="369478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02267" y="680969"/>
            <a:ext cx="570841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What is the problem?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To predict a district’s median housing price</a:t>
            </a:r>
          </a:p>
          <a:p>
            <a:pPr lvl="1"/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What is the current solution looks like?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Estimation manually by experts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Costly and time-consuming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The error rate is about 15%</a:t>
            </a:r>
          </a:p>
          <a:p>
            <a:pPr lvl="1"/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What is the objective?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Building a model better than the experts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What algorithms to select?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Labeled training example  supervised learning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Predict a value of price, not categories of “cheap,” “medium,” or “expensive”  regression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Small enough to fit in memory  batch learning</a:t>
            </a:r>
          </a:p>
          <a:p>
            <a:pPr lvl="1"/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What performance measure to use?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Root Mean Square Error or Mean Absolute Error?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How much effort to spend?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159" y="5822436"/>
            <a:ext cx="3118936" cy="5486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159" y="5056718"/>
            <a:ext cx="2959864" cy="54864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6947188" y="4587855"/>
            <a:ext cx="2600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Performance measure </a:t>
            </a:r>
          </a:p>
        </p:txBody>
      </p:sp>
    </p:spTree>
    <p:extLst>
      <p:ext uri="{BB962C8B-B14F-4D97-AF65-F5344CB8AC3E}">
        <p14:creationId xmlns:p14="http://schemas.microsoft.com/office/powerpoint/2010/main" val="960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Workflow</a:t>
            </a:r>
          </a:p>
        </p:txBody>
      </p:sp>
      <p:sp>
        <p:nvSpPr>
          <p:cNvPr id="3" name="Rectangle 2"/>
          <p:cNvSpPr/>
          <p:nvPr/>
        </p:nvSpPr>
        <p:spPr>
          <a:xfrm>
            <a:off x="1391920" y="240792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Understand Data &amp; Problem</a:t>
            </a:r>
          </a:p>
        </p:txBody>
      </p:sp>
      <p:sp>
        <p:nvSpPr>
          <p:cNvPr id="4" name="Rectangle 3"/>
          <p:cNvSpPr/>
          <p:nvPr/>
        </p:nvSpPr>
        <p:spPr>
          <a:xfrm>
            <a:off x="3393440" y="240792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Prepare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5394960" y="240792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Train Model</a:t>
            </a:r>
          </a:p>
        </p:txBody>
      </p:sp>
      <p:sp>
        <p:nvSpPr>
          <p:cNvPr id="6" name="Rectangle 5"/>
          <p:cNvSpPr/>
          <p:nvPr/>
        </p:nvSpPr>
        <p:spPr>
          <a:xfrm>
            <a:off x="5394960" y="797884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7396480" y="240792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Test Model</a:t>
            </a:r>
          </a:p>
        </p:txBody>
      </p:sp>
      <p:sp>
        <p:nvSpPr>
          <p:cNvPr id="8" name="Rectangle 7"/>
          <p:cNvSpPr/>
          <p:nvPr/>
        </p:nvSpPr>
        <p:spPr>
          <a:xfrm>
            <a:off x="9398000" y="240792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Launch Model</a:t>
            </a:r>
          </a:p>
        </p:txBody>
      </p:sp>
      <p:cxnSp>
        <p:nvCxnSpPr>
          <p:cNvPr id="10" name="Straight Arrow Connector 9"/>
          <p:cNvCxnSpPr>
            <a:stCxn id="3" idx="3"/>
            <a:endCxn id="4" idx="1"/>
          </p:cNvCxnSpPr>
          <p:nvPr/>
        </p:nvCxnSpPr>
        <p:spPr>
          <a:xfrm>
            <a:off x="3058160" y="306324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3"/>
            <a:endCxn id="5" idx="1"/>
          </p:cNvCxnSpPr>
          <p:nvPr/>
        </p:nvCxnSpPr>
        <p:spPr>
          <a:xfrm>
            <a:off x="5059680" y="3063240"/>
            <a:ext cx="3352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061200" y="306324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062720" y="306324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4" idx="0"/>
            <a:endCxn id="6" idx="1"/>
          </p:cNvCxnSpPr>
          <p:nvPr/>
        </p:nvCxnSpPr>
        <p:spPr>
          <a:xfrm rot="5400000" flipH="1" flipV="1">
            <a:off x="4333402" y="1346362"/>
            <a:ext cx="954716" cy="116840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6" idx="3"/>
            <a:endCxn id="7" idx="0"/>
          </p:cNvCxnSpPr>
          <p:nvPr/>
        </p:nvCxnSpPr>
        <p:spPr>
          <a:xfrm>
            <a:off x="7061200" y="1453204"/>
            <a:ext cx="1168400" cy="954716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7" idx="2"/>
            <a:endCxn id="5" idx="2"/>
          </p:cNvCxnSpPr>
          <p:nvPr/>
        </p:nvCxnSpPr>
        <p:spPr>
          <a:xfrm rot="5400000">
            <a:off x="7228840" y="2717800"/>
            <a:ext cx="12700" cy="2001520"/>
          </a:xfrm>
          <a:prstGeom prst="bentConnector3">
            <a:avLst>
              <a:gd name="adj1" fmla="val 6680000"/>
            </a:avLst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421120" y="4643358"/>
            <a:ext cx="211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Train Test Loop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93118" y="2325272"/>
            <a:ext cx="5975922" cy="41870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728398" y="2437033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 fontAlgn="base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Get the data and take a quick look</a:t>
            </a:r>
          </a:p>
          <a:p>
            <a:pPr marL="228600" indent="-228600" fontAlgn="base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a test set</a:t>
            </a:r>
          </a:p>
          <a:p>
            <a:pPr marL="228600" indent="-228600" fontAlgn="base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Discover and visualize the data to gain insights.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Visualizing Data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Looking for Correlations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Experimenting with Attribute Combinations</a:t>
            </a:r>
          </a:p>
          <a:p>
            <a:pPr marL="228600" indent="-228600" fontAlgn="base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Prepare the data for Machine Learning algorithms.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 Cleaning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Handling Text and Categorical Attributes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Custom Transformers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Feature Scaling</a:t>
            </a:r>
          </a:p>
          <a:p>
            <a:pPr marL="685800" lvl="1" indent="-228600" fontAlgn="base">
              <a:buFont typeface="Arial" panose="020B0604020202020204" pitchFamily="34" charset="0"/>
              <a:buChar char="•"/>
            </a:pPr>
            <a:r>
              <a:rPr lang="en-US" dirty="0"/>
              <a:t>Transformation Pipelines</a:t>
            </a:r>
          </a:p>
        </p:txBody>
      </p:sp>
    </p:spTree>
    <p:extLst>
      <p:ext uri="{BB962C8B-B14F-4D97-AF65-F5344CB8AC3E}">
        <p14:creationId xmlns:p14="http://schemas.microsoft.com/office/powerpoint/2010/main" val="407682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Data Preprocessing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054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Data Preprocessing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874842" y="1385087"/>
          <a:ext cx="1330356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74842" y="5194526"/>
          <a:ext cx="1330356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cxnSp>
        <p:nvCxnSpPr>
          <p:cNvPr id="27" name="Straight Arrow Connector 26"/>
          <p:cNvCxnSpPr>
            <a:stCxn id="4" idx="3"/>
            <a:endCxn id="18" idx="1"/>
          </p:cNvCxnSpPr>
          <p:nvPr/>
        </p:nvCxnSpPr>
        <p:spPr>
          <a:xfrm flipV="1">
            <a:off x="1539700" y="3070229"/>
            <a:ext cx="335142" cy="7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" idx="3"/>
            <a:endCxn id="19" idx="1"/>
          </p:cNvCxnSpPr>
          <p:nvPr/>
        </p:nvCxnSpPr>
        <p:spPr>
          <a:xfrm>
            <a:off x="1539700" y="3864446"/>
            <a:ext cx="335142" cy="189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10221" y="953805"/>
            <a:ext cx="1394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Create a Test Set</a:t>
            </a:r>
          </a:p>
        </p:txBody>
      </p:sp>
    </p:spTree>
    <p:extLst>
      <p:ext uri="{BB962C8B-B14F-4D97-AF65-F5344CB8AC3E}">
        <p14:creationId xmlns:p14="http://schemas.microsoft.com/office/powerpoint/2010/main" val="180161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Data Preprocessing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874842" y="1385087"/>
          <a:ext cx="1330356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74842" y="5194526"/>
          <a:ext cx="1330356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418122" y="1385087"/>
          <a:ext cx="1895808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739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2505688447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cxnSp>
        <p:nvCxnSpPr>
          <p:cNvPr id="27" name="Straight Arrow Connector 26"/>
          <p:cNvCxnSpPr>
            <a:stCxn id="4" idx="3"/>
            <a:endCxn id="18" idx="1"/>
          </p:cNvCxnSpPr>
          <p:nvPr/>
        </p:nvCxnSpPr>
        <p:spPr>
          <a:xfrm flipV="1">
            <a:off x="1539700" y="3070229"/>
            <a:ext cx="335142" cy="7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3"/>
            <a:endCxn id="20" idx="1"/>
          </p:cNvCxnSpPr>
          <p:nvPr/>
        </p:nvCxnSpPr>
        <p:spPr>
          <a:xfrm>
            <a:off x="3205198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" idx="3"/>
            <a:endCxn id="19" idx="1"/>
          </p:cNvCxnSpPr>
          <p:nvPr/>
        </p:nvCxnSpPr>
        <p:spPr>
          <a:xfrm>
            <a:off x="1539700" y="3864446"/>
            <a:ext cx="335142" cy="189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10221" y="953805"/>
            <a:ext cx="1394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Create a Test Set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686844" y="952190"/>
            <a:ext cx="1249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Add Attributes</a:t>
            </a:r>
          </a:p>
        </p:txBody>
      </p:sp>
    </p:spTree>
    <p:extLst>
      <p:ext uri="{BB962C8B-B14F-4D97-AF65-F5344CB8AC3E}">
        <p14:creationId xmlns:p14="http://schemas.microsoft.com/office/powerpoint/2010/main" val="393916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Data Preprocessing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874842" y="1385087"/>
          <a:ext cx="1330356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74842" y="5194526"/>
          <a:ext cx="1330356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418122" y="1385087"/>
          <a:ext cx="1895808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739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2505688447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0050399"/>
                  </p:ext>
                </p:extLst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513115" r="-216456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513115" r="-19231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603226" r="-216456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603226" r="-19231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714754" r="-21645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714754" r="-19231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7" name="Straight Arrow Connector 26"/>
          <p:cNvCxnSpPr>
            <a:stCxn id="4" idx="3"/>
            <a:endCxn id="18" idx="1"/>
          </p:cNvCxnSpPr>
          <p:nvPr/>
        </p:nvCxnSpPr>
        <p:spPr>
          <a:xfrm flipV="1">
            <a:off x="1539700" y="3070229"/>
            <a:ext cx="335142" cy="7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3"/>
            <a:endCxn id="20" idx="1"/>
          </p:cNvCxnSpPr>
          <p:nvPr/>
        </p:nvCxnSpPr>
        <p:spPr>
          <a:xfrm>
            <a:off x="3205198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3"/>
            <a:endCxn id="21" idx="1"/>
          </p:cNvCxnSpPr>
          <p:nvPr/>
        </p:nvCxnSpPr>
        <p:spPr>
          <a:xfrm>
            <a:off x="5313930" y="3070229"/>
            <a:ext cx="205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" idx="3"/>
            <a:endCxn id="19" idx="1"/>
          </p:cNvCxnSpPr>
          <p:nvPr/>
        </p:nvCxnSpPr>
        <p:spPr>
          <a:xfrm>
            <a:off x="1539700" y="3864446"/>
            <a:ext cx="335142" cy="189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10221" y="953805"/>
            <a:ext cx="1394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Create a Test Set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686844" y="952190"/>
            <a:ext cx="1249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Add Attributes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819114" y="955427"/>
            <a:ext cx="1195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Data Cleaning</a:t>
            </a:r>
          </a:p>
        </p:txBody>
      </p:sp>
    </p:spTree>
    <p:extLst>
      <p:ext uri="{BB962C8B-B14F-4D97-AF65-F5344CB8AC3E}">
        <p14:creationId xmlns:p14="http://schemas.microsoft.com/office/powerpoint/2010/main" val="214521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Data Preprocessing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874842" y="1385087"/>
          <a:ext cx="1330356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74842" y="5194526"/>
          <a:ext cx="1330356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418122" y="1385087"/>
          <a:ext cx="1895808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739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2505688447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0050399"/>
                  </p:ext>
                </p:extLst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513115" r="-216456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513115" r="-19231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603226" r="-216456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603226" r="-19231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714754" r="-21645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714754" r="-19231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635586" y="1385087"/>
              <a:ext cx="19807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3308731"/>
                  </p:ext>
                </p:extLst>
              </p:nvPr>
            </p:nvGraphicFramePr>
            <p:xfrm>
              <a:off x="7635586" y="1385087"/>
              <a:ext cx="19807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513115" r="-219753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513115" r="-18519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603226" r="-219753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603226" r="-18519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714754" r="-219753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714754" r="-18519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7" name="Straight Arrow Connector 26"/>
          <p:cNvCxnSpPr>
            <a:stCxn id="4" idx="3"/>
            <a:endCxn id="18" idx="1"/>
          </p:cNvCxnSpPr>
          <p:nvPr/>
        </p:nvCxnSpPr>
        <p:spPr>
          <a:xfrm flipV="1">
            <a:off x="1539700" y="3070229"/>
            <a:ext cx="335142" cy="7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3"/>
            <a:endCxn id="20" idx="1"/>
          </p:cNvCxnSpPr>
          <p:nvPr/>
        </p:nvCxnSpPr>
        <p:spPr>
          <a:xfrm>
            <a:off x="3205198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3"/>
            <a:endCxn id="21" idx="1"/>
          </p:cNvCxnSpPr>
          <p:nvPr/>
        </p:nvCxnSpPr>
        <p:spPr>
          <a:xfrm>
            <a:off x="5313930" y="3070229"/>
            <a:ext cx="205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1" idx="3"/>
            <a:endCxn id="22" idx="1"/>
          </p:cNvCxnSpPr>
          <p:nvPr/>
        </p:nvCxnSpPr>
        <p:spPr>
          <a:xfrm>
            <a:off x="7422662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" idx="3"/>
            <a:endCxn id="19" idx="1"/>
          </p:cNvCxnSpPr>
          <p:nvPr/>
        </p:nvCxnSpPr>
        <p:spPr>
          <a:xfrm>
            <a:off x="1539700" y="3864446"/>
            <a:ext cx="335142" cy="189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10221" y="953805"/>
            <a:ext cx="1394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Create a Test Set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686844" y="952190"/>
            <a:ext cx="1249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Add Attributes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819114" y="955427"/>
            <a:ext cx="1195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Data Cleaning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777895" y="934683"/>
            <a:ext cx="15024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One Hot Encoding</a:t>
            </a:r>
          </a:p>
        </p:txBody>
      </p:sp>
    </p:spTree>
    <p:extLst>
      <p:ext uri="{BB962C8B-B14F-4D97-AF65-F5344CB8AC3E}">
        <p14:creationId xmlns:p14="http://schemas.microsoft.com/office/powerpoint/2010/main" val="30983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FAB571-5245-424D-B329-01DCF12FA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27" y="186690"/>
            <a:ext cx="11429380" cy="812800"/>
          </a:xfrm>
        </p:spPr>
        <p:txBody>
          <a:bodyPr/>
          <a:lstStyle/>
          <a:p>
            <a:r>
              <a:rPr lang="en-US" altLang="ko-KR" sz="3600" dirty="0"/>
              <a:t>https://github.com/duyoon/kigam_ml_seminar_2018</a:t>
            </a:r>
            <a:br>
              <a:rPr lang="en-US" altLang="ko-KR" sz="3600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18049F-85B6-436F-A0D2-C59130F84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9313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Data Preprocessing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874842" y="1385087"/>
          <a:ext cx="1330356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74842" y="5194526"/>
          <a:ext cx="1330356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418122" y="1385087"/>
          <a:ext cx="1895808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739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2505688447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0050399"/>
                  </p:ext>
                </p:extLst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513115" r="-216456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513115" r="-19231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603226" r="-216456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603226" r="-19231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714754" r="-21645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714754" r="-19231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635586" y="1385087"/>
              <a:ext cx="19807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3308731"/>
                  </p:ext>
                </p:extLst>
              </p:nvPr>
            </p:nvGraphicFramePr>
            <p:xfrm>
              <a:off x="7635586" y="1385087"/>
              <a:ext cx="19807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513115" r="-219753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513115" r="-18519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603226" r="-219753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603226" r="-18519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714754" r="-219753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714754" r="-18519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29258" y="1389044"/>
              <a:ext cx="2019576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504894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5010054"/>
                  </p:ext>
                </p:extLst>
              </p:nvPr>
            </p:nvGraphicFramePr>
            <p:xfrm>
              <a:off x="9829258" y="1389044"/>
              <a:ext cx="2019576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504894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513115" r="-218072" b="-3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513115" r="-18072" b="-3278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603226" r="-218072" b="-2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603226" r="-18072" b="-2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714754" r="-218072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714754" r="-18072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7" name="Straight Arrow Connector 26"/>
          <p:cNvCxnSpPr>
            <a:stCxn id="4" idx="3"/>
            <a:endCxn id="18" idx="1"/>
          </p:cNvCxnSpPr>
          <p:nvPr/>
        </p:nvCxnSpPr>
        <p:spPr>
          <a:xfrm flipV="1">
            <a:off x="1539700" y="3070229"/>
            <a:ext cx="335142" cy="7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3"/>
            <a:endCxn id="20" idx="1"/>
          </p:cNvCxnSpPr>
          <p:nvPr/>
        </p:nvCxnSpPr>
        <p:spPr>
          <a:xfrm>
            <a:off x="3205198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3"/>
            <a:endCxn id="21" idx="1"/>
          </p:cNvCxnSpPr>
          <p:nvPr/>
        </p:nvCxnSpPr>
        <p:spPr>
          <a:xfrm>
            <a:off x="5313930" y="3070229"/>
            <a:ext cx="205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1" idx="3"/>
            <a:endCxn id="22" idx="1"/>
          </p:cNvCxnSpPr>
          <p:nvPr/>
        </p:nvCxnSpPr>
        <p:spPr>
          <a:xfrm>
            <a:off x="7422662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2" idx="3"/>
            <a:endCxn id="23" idx="1"/>
          </p:cNvCxnSpPr>
          <p:nvPr/>
        </p:nvCxnSpPr>
        <p:spPr>
          <a:xfrm>
            <a:off x="9616334" y="3070229"/>
            <a:ext cx="212924" cy="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" idx="3"/>
            <a:endCxn id="19" idx="1"/>
          </p:cNvCxnSpPr>
          <p:nvPr/>
        </p:nvCxnSpPr>
        <p:spPr>
          <a:xfrm>
            <a:off x="1539700" y="3864446"/>
            <a:ext cx="335142" cy="189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10221" y="953805"/>
            <a:ext cx="1394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Create a Test Set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686844" y="952190"/>
            <a:ext cx="1249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Add Attributes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819114" y="955427"/>
            <a:ext cx="1195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Data Cleaning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777895" y="934683"/>
            <a:ext cx="15024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One Hot Encoding</a:t>
            </a:r>
          </a:p>
        </p:txBody>
      </p:sp>
      <p:sp>
        <p:nvSpPr>
          <p:cNvPr id="66" name="Rectangle 65"/>
          <p:cNvSpPr/>
          <p:nvPr/>
        </p:nvSpPr>
        <p:spPr>
          <a:xfrm>
            <a:off x="9449983" y="952190"/>
            <a:ext cx="6897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Scaling</a:t>
            </a:r>
          </a:p>
        </p:txBody>
      </p:sp>
    </p:spTree>
    <p:extLst>
      <p:ext uri="{BB962C8B-B14F-4D97-AF65-F5344CB8AC3E}">
        <p14:creationId xmlns:p14="http://schemas.microsoft.com/office/powerpoint/2010/main" val="270513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Data Preprocessing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874842" y="1385087"/>
          <a:ext cx="1330356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74842" y="5194526"/>
          <a:ext cx="1330356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418122" y="1385087"/>
          <a:ext cx="1895808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739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2505688447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0050399"/>
                  </p:ext>
                </p:extLst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513115" r="-216456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513115" r="-19231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603226" r="-216456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603226" r="-19231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714754" r="-21645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714754" r="-19231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635586" y="1385087"/>
              <a:ext cx="19807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3308731"/>
                  </p:ext>
                </p:extLst>
              </p:nvPr>
            </p:nvGraphicFramePr>
            <p:xfrm>
              <a:off x="7635586" y="1385087"/>
              <a:ext cx="19807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513115" r="-219753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513115" r="-18519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603226" r="-219753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603226" r="-18519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714754" r="-219753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714754" r="-18519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29258" y="1389044"/>
              <a:ext cx="2019576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504894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5010054"/>
                  </p:ext>
                </p:extLst>
              </p:nvPr>
            </p:nvGraphicFramePr>
            <p:xfrm>
              <a:off x="9829258" y="1389044"/>
              <a:ext cx="2019576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504894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513115" r="-218072" b="-3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513115" r="-18072" b="-3278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603226" r="-218072" b="-2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603226" r="-18072" b="-2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714754" r="-218072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714754" r="-18072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7" name="Straight Arrow Connector 26"/>
          <p:cNvCxnSpPr>
            <a:stCxn id="4" idx="3"/>
            <a:endCxn id="18" idx="1"/>
          </p:cNvCxnSpPr>
          <p:nvPr/>
        </p:nvCxnSpPr>
        <p:spPr>
          <a:xfrm flipV="1">
            <a:off x="1539700" y="3070229"/>
            <a:ext cx="335142" cy="7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3"/>
            <a:endCxn id="20" idx="1"/>
          </p:cNvCxnSpPr>
          <p:nvPr/>
        </p:nvCxnSpPr>
        <p:spPr>
          <a:xfrm>
            <a:off x="3205198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3"/>
            <a:endCxn id="21" idx="1"/>
          </p:cNvCxnSpPr>
          <p:nvPr/>
        </p:nvCxnSpPr>
        <p:spPr>
          <a:xfrm>
            <a:off x="5313930" y="3070229"/>
            <a:ext cx="205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1" idx="3"/>
            <a:endCxn id="22" idx="1"/>
          </p:cNvCxnSpPr>
          <p:nvPr/>
        </p:nvCxnSpPr>
        <p:spPr>
          <a:xfrm>
            <a:off x="7422662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2" idx="3"/>
            <a:endCxn id="23" idx="1"/>
          </p:cNvCxnSpPr>
          <p:nvPr/>
        </p:nvCxnSpPr>
        <p:spPr>
          <a:xfrm>
            <a:off x="9616334" y="3070229"/>
            <a:ext cx="212924" cy="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3" name="Table 42"/>
          <p:cNvGraphicFramePr>
            <a:graphicFrameLocks noGrp="1"/>
          </p:cNvGraphicFramePr>
          <p:nvPr>
            <p:extLst/>
          </p:nvPr>
        </p:nvGraphicFramePr>
        <p:xfrm>
          <a:off x="3418122" y="5194526"/>
          <a:ext cx="1895808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739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665433415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4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19814" y="5194526"/>
              <a:ext cx="189580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7395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4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5967869"/>
                  </p:ext>
                </p:extLst>
              </p:nvPr>
            </p:nvGraphicFramePr>
            <p:xfrm>
              <a:off x="5519814" y="5194526"/>
              <a:ext cx="189580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7395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 smtClean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6410" t="-206452" r="-219231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06410" t="-206452" r="-19231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635586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845302"/>
                  </p:ext>
                </p:extLst>
              </p:nvPr>
            </p:nvGraphicFramePr>
            <p:xfrm>
              <a:off x="7635586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 smtClean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6098" t="-206452" r="-21585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08642" t="-206452" r="-18519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4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29258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4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5898556"/>
                  </p:ext>
                </p:extLst>
              </p:nvPr>
            </p:nvGraphicFramePr>
            <p:xfrm>
              <a:off x="9829258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 smtClean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6098" t="-206452" r="-21585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08642" t="-206452" r="-18519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7" name="Straight Arrow Connector 46"/>
          <p:cNvCxnSpPr/>
          <p:nvPr/>
        </p:nvCxnSpPr>
        <p:spPr>
          <a:xfrm>
            <a:off x="3205198" y="5756680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5331316" y="5756240"/>
            <a:ext cx="205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7415622" y="5756240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9623374" y="5766452"/>
            <a:ext cx="212924" cy="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" idx="3"/>
            <a:endCxn id="19" idx="1"/>
          </p:cNvCxnSpPr>
          <p:nvPr/>
        </p:nvCxnSpPr>
        <p:spPr>
          <a:xfrm>
            <a:off x="1539700" y="3864446"/>
            <a:ext cx="335142" cy="189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10221" y="953805"/>
            <a:ext cx="1394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Create a Test Set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686844" y="952190"/>
            <a:ext cx="1249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Add Attributes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819114" y="955427"/>
            <a:ext cx="1195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Data Cleaning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777895" y="934683"/>
            <a:ext cx="15024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One Hot Encoding</a:t>
            </a:r>
          </a:p>
        </p:txBody>
      </p:sp>
      <p:sp>
        <p:nvSpPr>
          <p:cNvPr id="66" name="Rectangle 65"/>
          <p:cNvSpPr/>
          <p:nvPr/>
        </p:nvSpPr>
        <p:spPr>
          <a:xfrm>
            <a:off x="9449983" y="952190"/>
            <a:ext cx="6897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Scaling</a:t>
            </a:r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6200502" y="4306251"/>
            <a:ext cx="0" cy="17591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7172690" y="4306251"/>
            <a:ext cx="0" cy="17591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10363200" y="4888405"/>
            <a:ext cx="5080" cy="2806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10302240" y="4817275"/>
            <a:ext cx="1976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use same mean, </a:t>
            </a:r>
            <a:r>
              <a:rPr lang="en-US" sz="1600" dirty="0" err="1">
                <a:solidFill>
                  <a:srgbClr val="FF0000"/>
                </a:solidFill>
              </a:rPr>
              <a:t>std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86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Test Set  - Stratified Split</a:t>
            </a:r>
          </a:p>
        </p:txBody>
      </p:sp>
      <p:sp>
        <p:nvSpPr>
          <p:cNvPr id="9" name="직사각형 25"/>
          <p:cNvSpPr/>
          <p:nvPr/>
        </p:nvSpPr>
        <p:spPr>
          <a:xfrm>
            <a:off x="1453854" y="2289649"/>
            <a:ext cx="1449280" cy="2121979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83"/>
          <p:cNvCxnSpPr/>
          <p:nvPr/>
        </p:nvCxnSpPr>
        <p:spPr>
          <a:xfrm>
            <a:off x="2931550" y="3362567"/>
            <a:ext cx="1021602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1842717" y="2542530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387002" y="271234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572748" y="300408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282496" y="329582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720791" y="358756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526331" y="387930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712074" y="417104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585133" y="4163423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173048" y="242062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115435" y="3783529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y 5"/>
          <p:cNvSpPr/>
          <p:nvPr/>
        </p:nvSpPr>
        <p:spPr>
          <a:xfrm>
            <a:off x="2058748" y="2850604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ultiply 36"/>
          <p:cNvSpPr/>
          <p:nvPr/>
        </p:nvSpPr>
        <p:spPr>
          <a:xfrm>
            <a:off x="1671797" y="3271889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Multiply 37"/>
          <p:cNvSpPr/>
          <p:nvPr/>
        </p:nvSpPr>
        <p:spPr>
          <a:xfrm>
            <a:off x="2103974" y="4123146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Multiply 38"/>
          <p:cNvSpPr/>
          <p:nvPr/>
        </p:nvSpPr>
        <p:spPr>
          <a:xfrm>
            <a:off x="2544856" y="3422108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Multiply 39"/>
          <p:cNvSpPr/>
          <p:nvPr/>
        </p:nvSpPr>
        <p:spPr>
          <a:xfrm>
            <a:off x="2568682" y="3037834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직사각형 25"/>
          <p:cNvSpPr/>
          <p:nvPr/>
        </p:nvSpPr>
        <p:spPr>
          <a:xfrm>
            <a:off x="3953152" y="2289649"/>
            <a:ext cx="1449280" cy="2121979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4108739" y="251893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886300" y="271234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4072046" y="300408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4781794" y="329582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442110" y="2760080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053796" y="3564005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4707771" y="2436581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108283" y="3056347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235179" y="3376391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453286" y="309158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Multiply 51"/>
          <p:cNvSpPr/>
          <p:nvPr/>
        </p:nvSpPr>
        <p:spPr>
          <a:xfrm>
            <a:off x="4783349" y="3856093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Multiply 52"/>
          <p:cNvSpPr/>
          <p:nvPr/>
        </p:nvSpPr>
        <p:spPr>
          <a:xfrm>
            <a:off x="4359556" y="3888036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Multiply 53"/>
          <p:cNvSpPr/>
          <p:nvPr/>
        </p:nvSpPr>
        <p:spPr>
          <a:xfrm>
            <a:off x="4610726" y="4166354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Multiply 54"/>
          <p:cNvSpPr/>
          <p:nvPr/>
        </p:nvSpPr>
        <p:spPr>
          <a:xfrm>
            <a:off x="4967834" y="4146734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Multiply 55"/>
          <p:cNvSpPr/>
          <p:nvPr/>
        </p:nvSpPr>
        <p:spPr>
          <a:xfrm>
            <a:off x="4052339" y="4084693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3953152" y="3788619"/>
            <a:ext cx="14492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직사각형 25"/>
          <p:cNvSpPr/>
          <p:nvPr/>
        </p:nvSpPr>
        <p:spPr>
          <a:xfrm>
            <a:off x="7007958" y="1054861"/>
            <a:ext cx="1449280" cy="2121979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8" name="Oval 77"/>
          <p:cNvSpPr/>
          <p:nvPr/>
        </p:nvSpPr>
        <p:spPr>
          <a:xfrm>
            <a:off x="7163545" y="1284150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7941106" y="1477560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7126852" y="1769300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7836600" y="2061040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8108602" y="2329217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762577" y="1201793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8163089" y="1821559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7289985" y="2141603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Multiply 87"/>
          <p:cNvSpPr/>
          <p:nvPr/>
        </p:nvSpPr>
        <p:spPr>
          <a:xfrm>
            <a:off x="7838155" y="2621305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Multiply 88"/>
          <p:cNvSpPr/>
          <p:nvPr/>
        </p:nvSpPr>
        <p:spPr>
          <a:xfrm>
            <a:off x="7414362" y="2653248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Multiply 90"/>
          <p:cNvSpPr/>
          <p:nvPr/>
        </p:nvSpPr>
        <p:spPr>
          <a:xfrm>
            <a:off x="8022640" y="2911946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Multiply 91"/>
          <p:cNvSpPr/>
          <p:nvPr/>
        </p:nvSpPr>
        <p:spPr>
          <a:xfrm>
            <a:off x="7107145" y="2849905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92"/>
          <p:cNvCxnSpPr/>
          <p:nvPr/>
        </p:nvCxnSpPr>
        <p:spPr>
          <a:xfrm>
            <a:off x="7007958" y="2553831"/>
            <a:ext cx="14492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25"/>
          <p:cNvSpPr/>
          <p:nvPr/>
        </p:nvSpPr>
        <p:spPr>
          <a:xfrm>
            <a:off x="7007958" y="3901450"/>
            <a:ext cx="1449280" cy="2121979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9" name="Oval 98"/>
          <p:cNvSpPr/>
          <p:nvPr/>
        </p:nvSpPr>
        <p:spPr>
          <a:xfrm>
            <a:off x="7496916" y="4371881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7508092" y="4703389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Multiply 106"/>
          <p:cNvSpPr/>
          <p:nvPr/>
        </p:nvSpPr>
        <p:spPr>
          <a:xfrm>
            <a:off x="7665532" y="5778155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/>
          <p:nvPr/>
        </p:nvCxnSpPr>
        <p:spPr>
          <a:xfrm>
            <a:off x="7007958" y="5400420"/>
            <a:ext cx="14492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직선 화살표 연결선 83"/>
          <p:cNvCxnSpPr>
            <a:stCxn id="41" idx="3"/>
            <a:endCxn id="77" idx="1"/>
          </p:cNvCxnSpPr>
          <p:nvPr/>
        </p:nvCxnSpPr>
        <p:spPr>
          <a:xfrm flipV="1">
            <a:off x="5402432" y="2115851"/>
            <a:ext cx="1605526" cy="12347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83"/>
          <p:cNvCxnSpPr>
            <a:stCxn id="41" idx="3"/>
            <a:endCxn id="94" idx="1"/>
          </p:cNvCxnSpPr>
          <p:nvPr/>
        </p:nvCxnSpPr>
        <p:spPr>
          <a:xfrm>
            <a:off x="5402432" y="3350639"/>
            <a:ext cx="1605526" cy="161180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453854" y="1898373"/>
            <a:ext cx="146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Data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3941759" y="1893243"/>
            <a:ext cx="1460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Strata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007958" y="714132"/>
            <a:ext cx="1460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Set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7007958" y="3562243"/>
            <a:ext cx="1460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 Set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1593928" y="5547362"/>
            <a:ext cx="576920" cy="6021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2173048" y="4897295"/>
            <a:ext cx="576920" cy="12478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Connector 123"/>
          <p:cNvCxnSpPr/>
          <p:nvPr/>
        </p:nvCxnSpPr>
        <p:spPr>
          <a:xfrm>
            <a:off x="1373788" y="6149528"/>
            <a:ext cx="161046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/>
          <p:cNvSpPr/>
          <p:nvPr/>
        </p:nvSpPr>
        <p:spPr>
          <a:xfrm>
            <a:off x="9311445" y="2141979"/>
            <a:ext cx="576920" cy="6021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9890565" y="1491912"/>
            <a:ext cx="576920" cy="12478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Connector 137"/>
          <p:cNvCxnSpPr/>
          <p:nvPr/>
        </p:nvCxnSpPr>
        <p:spPr>
          <a:xfrm>
            <a:off x="9091305" y="2744145"/>
            <a:ext cx="161046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9311445" y="5022569"/>
            <a:ext cx="576920" cy="6021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9890565" y="4372502"/>
            <a:ext cx="576920" cy="12478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1" name="Straight Connector 140"/>
          <p:cNvCxnSpPr/>
          <p:nvPr/>
        </p:nvCxnSpPr>
        <p:spPr>
          <a:xfrm>
            <a:off x="9091305" y="5624735"/>
            <a:ext cx="161046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626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Correlations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588" t="42329" r="29664" b="14149"/>
          <a:stretch/>
        </p:blipFill>
        <p:spPr>
          <a:xfrm>
            <a:off x="662940" y="2773009"/>
            <a:ext cx="4353560" cy="2044409"/>
          </a:xfrm>
          <a:prstGeom prst="rect">
            <a:avLst/>
          </a:prstGeom>
        </p:spPr>
      </p:pic>
      <p:pic>
        <p:nvPicPr>
          <p:cNvPr id="3074" name="Picture 2" descr="https://upload.wikimedia.org/wikipedia/commons/3/34/Correlation_coeffici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140" y="2120421"/>
            <a:ext cx="5259440" cy="290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95300" y="1241139"/>
            <a:ext cx="5958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i="1" dirty="0"/>
              <a:t>Standard correlation coefficient (Pearson’s r):</a:t>
            </a:r>
          </a:p>
          <a:p>
            <a:endParaRPr lang="en-US" i="1" dirty="0"/>
          </a:p>
        </p:txBody>
      </p:sp>
      <p:sp>
        <p:nvSpPr>
          <p:cNvPr id="6" name="Rectangle 5"/>
          <p:cNvSpPr/>
          <p:nvPr/>
        </p:nvSpPr>
        <p:spPr>
          <a:xfrm>
            <a:off x="662940" y="1643368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A measure of the linear correlation between two variables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X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 and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Y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It has a value between +1 and −1, where 1 is total positive linear correlation, 0 is no linear correlation, and −1 is total negative linear correlation.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5201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Experimenting with Attribute Combinations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Gain insights after exploring data</a:t>
            </a:r>
          </a:p>
          <a:p>
            <a:r>
              <a:rPr lang="en-US" dirty="0"/>
              <a:t>Try out various attribute combinations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584" t="47670" r="7167" b="26699"/>
          <a:stretch/>
        </p:blipFill>
        <p:spPr>
          <a:xfrm>
            <a:off x="838200" y="2354432"/>
            <a:ext cx="11328400" cy="19410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2040" y="4549779"/>
            <a:ext cx="7574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nsolas" panose="020B0609020204030204" pitchFamily="49" charset="0"/>
              </a:rPr>
              <a:t>room_per_household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total_rooms</a:t>
            </a:r>
            <a:r>
              <a:rPr lang="en-US" sz="2000" dirty="0">
                <a:latin typeface="Consolas" panose="020B0609020204030204" pitchFamily="49" charset="0"/>
              </a:rPr>
              <a:t> / households</a:t>
            </a:r>
          </a:p>
          <a:p>
            <a:r>
              <a:rPr lang="en-US" sz="2000" dirty="0" err="1">
                <a:latin typeface="Consolas" panose="020B0609020204030204" pitchFamily="49" charset="0"/>
              </a:rPr>
              <a:t>bedrooms_per_room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total_bedrooms</a:t>
            </a:r>
            <a:r>
              <a:rPr lang="en-US" sz="2000" dirty="0">
                <a:latin typeface="Consolas" panose="020B0609020204030204" pitchFamily="49" charset="0"/>
              </a:rPr>
              <a:t> / </a:t>
            </a:r>
            <a:r>
              <a:rPr lang="en-US" sz="2000" dirty="0" err="1">
                <a:latin typeface="Consolas" panose="020B0609020204030204" pitchFamily="49" charset="0"/>
              </a:rPr>
              <a:t>total_rooms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 err="1">
                <a:latin typeface="Consolas" panose="020B0609020204030204" pitchFamily="49" charset="0"/>
              </a:rPr>
              <a:t>population_per_household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polulation</a:t>
            </a:r>
            <a:r>
              <a:rPr lang="en-US" sz="2000" dirty="0">
                <a:latin typeface="Consolas" panose="020B0609020204030204" pitchFamily="49" charset="0"/>
              </a:rPr>
              <a:t> / households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82040" y="5882640"/>
            <a:ext cx="64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 Check correlations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989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2687" t="54422" r="17221" b="20060"/>
          <a:stretch/>
        </p:blipFill>
        <p:spPr>
          <a:xfrm>
            <a:off x="5110804" y="1898828"/>
            <a:ext cx="6831540" cy="13350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2495" t="54509" r="16705" b="20180"/>
          <a:stretch/>
        </p:blipFill>
        <p:spPr>
          <a:xfrm>
            <a:off x="5110804" y="3614023"/>
            <a:ext cx="6900474" cy="13241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14448" y="1458308"/>
            <a:ext cx="341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Example: set </a:t>
            </a:r>
            <a:r>
              <a:rPr lang="en-US" dirty="0" err="1"/>
              <a:t>NaN</a:t>
            </a:r>
            <a:r>
              <a:rPr lang="en-US" dirty="0"/>
              <a:t> to median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5445" y="2261282"/>
            <a:ext cx="404077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Handling missing values: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Get rid of the samples</a:t>
            </a:r>
          </a:p>
          <a:p>
            <a:pPr marL="342900" indent="-342900">
              <a:buAutoNum type="arabicPeriod"/>
            </a:pPr>
            <a:r>
              <a:rPr lang="en-US" dirty="0"/>
              <a:t>Get rid of the whole attribute</a:t>
            </a:r>
          </a:p>
          <a:p>
            <a:pPr marL="342900" indent="-342900">
              <a:buAutoNum type="arabicPeriod"/>
            </a:pPr>
            <a:r>
              <a:rPr lang="en-US" dirty="0"/>
              <a:t>Set the missing values to some values (zero, mean, median,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sp>
        <p:nvSpPr>
          <p:cNvPr id="15" name="Down Arrow 14"/>
          <p:cNvSpPr/>
          <p:nvPr/>
        </p:nvSpPr>
        <p:spPr>
          <a:xfrm>
            <a:off x="8656320" y="3326675"/>
            <a:ext cx="409303" cy="2002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6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Text and Categorical Attributes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2904" t="32778" r="5379" b="47200"/>
          <a:stretch/>
        </p:blipFill>
        <p:spPr>
          <a:xfrm>
            <a:off x="5246913" y="1280160"/>
            <a:ext cx="6152607" cy="15850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6720" y="1280160"/>
            <a:ext cx="4554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Convert text labels to numbers: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5097" y="1933303"/>
            <a:ext cx="46068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Label Encoding: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ym typeface="Wingdings" panose="05000000000000000000" pitchFamily="2" charset="2"/>
              </a:rPr>
              <a:t>One Hot Encoding: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274355" y="2461380"/>
          <a:ext cx="1076960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076960">
                  <a:extLst>
                    <a:ext uri="{9D8B030D-6E8A-4147-A177-3AD203B41FA5}">
                      <a16:colId xmlns:a16="http://schemas.microsoft.com/office/drawing/2014/main" val="1214033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Low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139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Medium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30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High 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20214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3193143" y="2461380"/>
          <a:ext cx="1076960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076960">
                  <a:extLst>
                    <a:ext uri="{9D8B030D-6E8A-4147-A177-3AD203B41FA5}">
                      <a16:colId xmlns:a16="http://schemas.microsoft.com/office/drawing/2014/main" val="1214033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139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30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 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202144"/>
                  </a:ext>
                </a:extLst>
              </a:tr>
            </a:tbl>
          </a:graphicData>
        </a:graphic>
      </p:graphicFrame>
      <p:sp>
        <p:nvSpPr>
          <p:cNvPr id="10" name="Right Arrow 9"/>
          <p:cNvSpPr/>
          <p:nvPr/>
        </p:nvSpPr>
        <p:spPr>
          <a:xfrm>
            <a:off x="2573382" y="2954563"/>
            <a:ext cx="383178" cy="12615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1274355" y="4540559"/>
          <a:ext cx="1076960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076960">
                  <a:extLst>
                    <a:ext uri="{9D8B030D-6E8A-4147-A177-3AD203B41FA5}">
                      <a16:colId xmlns:a16="http://schemas.microsoft.com/office/drawing/2014/main" val="1214033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Cat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139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Dog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30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Horse 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202144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3193143" y="4540559"/>
          <a:ext cx="994956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31652">
                  <a:extLst>
                    <a:ext uri="{9D8B030D-6E8A-4147-A177-3AD203B41FA5}">
                      <a16:colId xmlns:a16="http://schemas.microsoft.com/office/drawing/2014/main" val="1214033097"/>
                    </a:ext>
                  </a:extLst>
                </a:gridCol>
                <a:gridCol w="331652">
                  <a:extLst>
                    <a:ext uri="{9D8B030D-6E8A-4147-A177-3AD203B41FA5}">
                      <a16:colId xmlns:a16="http://schemas.microsoft.com/office/drawing/2014/main" val="3522927088"/>
                    </a:ext>
                  </a:extLst>
                </a:gridCol>
                <a:gridCol w="331652">
                  <a:extLst>
                    <a:ext uri="{9D8B030D-6E8A-4147-A177-3AD203B41FA5}">
                      <a16:colId xmlns:a16="http://schemas.microsoft.com/office/drawing/2014/main" val="713810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139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30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 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202144"/>
                  </a:ext>
                </a:extLst>
              </a:tr>
            </a:tbl>
          </a:graphicData>
        </a:graphic>
      </p:graphicFrame>
      <p:sp>
        <p:nvSpPr>
          <p:cNvPr id="13" name="Right Arrow 12"/>
          <p:cNvSpPr/>
          <p:nvPr/>
        </p:nvSpPr>
        <p:spPr>
          <a:xfrm>
            <a:off x="2573382" y="5033742"/>
            <a:ext cx="383178" cy="12615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7183957" y="4057575"/>
          <a:ext cx="2976880" cy="14833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595376">
                  <a:extLst>
                    <a:ext uri="{9D8B030D-6E8A-4147-A177-3AD203B41FA5}">
                      <a16:colId xmlns:a16="http://schemas.microsoft.com/office/drawing/2014/main" val="1214033097"/>
                    </a:ext>
                  </a:extLst>
                </a:gridCol>
                <a:gridCol w="595376">
                  <a:extLst>
                    <a:ext uri="{9D8B030D-6E8A-4147-A177-3AD203B41FA5}">
                      <a16:colId xmlns:a16="http://schemas.microsoft.com/office/drawing/2014/main" val="3522927088"/>
                    </a:ext>
                  </a:extLst>
                </a:gridCol>
                <a:gridCol w="595376">
                  <a:extLst>
                    <a:ext uri="{9D8B030D-6E8A-4147-A177-3AD203B41FA5}">
                      <a16:colId xmlns:a16="http://schemas.microsoft.com/office/drawing/2014/main" val="713810989"/>
                    </a:ext>
                  </a:extLst>
                </a:gridCol>
                <a:gridCol w="595376">
                  <a:extLst>
                    <a:ext uri="{9D8B030D-6E8A-4147-A177-3AD203B41FA5}">
                      <a16:colId xmlns:a16="http://schemas.microsoft.com/office/drawing/2014/main" val="4213071372"/>
                    </a:ext>
                  </a:extLst>
                </a:gridCol>
                <a:gridCol w="595376">
                  <a:extLst>
                    <a:ext uri="{9D8B030D-6E8A-4147-A177-3AD203B41FA5}">
                      <a16:colId xmlns:a16="http://schemas.microsoft.com/office/drawing/2014/main" val="2286787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139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30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 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202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498074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8068492" y="1597550"/>
            <a:ext cx="1207810" cy="1267631"/>
          </a:xfrm>
          <a:prstGeom prst="rect">
            <a:avLst/>
          </a:prstGeom>
          <a:solidFill>
            <a:schemeClr val="accent6">
              <a:lumMod val="60000"/>
              <a:lumOff val="40000"/>
              <a:alpha val="27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5400000">
            <a:off x="8185150" y="3317063"/>
            <a:ext cx="885702" cy="26563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808475" y="3235346"/>
            <a:ext cx="16897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ym typeface="Wingdings" panose="05000000000000000000" pitchFamily="2" charset="2"/>
              </a:rPr>
              <a:t>One Hot Encoding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9834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Scaling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6389" y="1053737"/>
            <a:ext cx="357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Min-max Scaling: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6389" y="2747554"/>
            <a:ext cx="357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Scaling: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476103" y="1796931"/>
                <a:ext cx="2281202" cy="576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103" y="1796931"/>
                <a:ext cx="2281202" cy="5767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406435" y="3348444"/>
                <a:ext cx="1336766" cy="5116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435" y="3348444"/>
                <a:ext cx="1336766" cy="5116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97616" y="4091617"/>
                <a:ext cx="363817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𝑚𝑒𝑎𝑛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𝑠𝑡𝑎𝑛𝑑𝑎𝑟𝑑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𝑑𝑒𝑣𝑖𝑎𝑡𝑖𝑜𝑛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616" y="4091617"/>
                <a:ext cx="3638175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6313" y="812800"/>
            <a:ext cx="3629025" cy="25241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7496" y="3604251"/>
            <a:ext cx="3571875" cy="25241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4694" y="3604251"/>
            <a:ext cx="357187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0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Transformation Pipelines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874842" y="1385087"/>
          <a:ext cx="1330356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74842" y="5194526"/>
          <a:ext cx="1330356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418122" y="1385087"/>
          <a:ext cx="1895808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739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2505688447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0050399"/>
                  </p:ext>
                </p:extLst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513115" r="-216456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513115" r="-19231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603226" r="-216456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603226" r="-19231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714754" r="-21645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714754" r="-19231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635586" y="1385087"/>
              <a:ext cx="19807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3308731"/>
                  </p:ext>
                </p:extLst>
              </p:nvPr>
            </p:nvGraphicFramePr>
            <p:xfrm>
              <a:off x="7635586" y="1385087"/>
              <a:ext cx="19807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513115" r="-219753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513115" r="-18519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603226" r="-219753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603226" r="-18519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714754" r="-219753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714754" r="-18519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29258" y="1389044"/>
              <a:ext cx="2019576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504894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5010054"/>
                  </p:ext>
                </p:extLst>
              </p:nvPr>
            </p:nvGraphicFramePr>
            <p:xfrm>
              <a:off x="9829258" y="1389044"/>
              <a:ext cx="2019576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504894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513115" r="-218072" b="-3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513115" r="-18072" b="-3278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603226" r="-218072" b="-2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603226" r="-18072" b="-2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714754" r="-218072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714754" r="-18072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7" name="Straight Arrow Connector 26"/>
          <p:cNvCxnSpPr>
            <a:stCxn id="4" idx="3"/>
            <a:endCxn id="18" idx="1"/>
          </p:cNvCxnSpPr>
          <p:nvPr/>
        </p:nvCxnSpPr>
        <p:spPr>
          <a:xfrm flipV="1">
            <a:off x="1539700" y="3070229"/>
            <a:ext cx="335142" cy="7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3"/>
            <a:endCxn id="20" idx="1"/>
          </p:cNvCxnSpPr>
          <p:nvPr/>
        </p:nvCxnSpPr>
        <p:spPr>
          <a:xfrm>
            <a:off x="3205198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3"/>
            <a:endCxn id="21" idx="1"/>
          </p:cNvCxnSpPr>
          <p:nvPr/>
        </p:nvCxnSpPr>
        <p:spPr>
          <a:xfrm>
            <a:off x="5313930" y="3070229"/>
            <a:ext cx="205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1" idx="3"/>
            <a:endCxn id="22" idx="1"/>
          </p:cNvCxnSpPr>
          <p:nvPr/>
        </p:nvCxnSpPr>
        <p:spPr>
          <a:xfrm>
            <a:off x="7422662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2" idx="3"/>
            <a:endCxn id="23" idx="1"/>
          </p:cNvCxnSpPr>
          <p:nvPr/>
        </p:nvCxnSpPr>
        <p:spPr>
          <a:xfrm>
            <a:off x="9616334" y="3070229"/>
            <a:ext cx="212924" cy="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3" name="Table 42"/>
          <p:cNvGraphicFramePr>
            <a:graphicFrameLocks noGrp="1"/>
          </p:cNvGraphicFramePr>
          <p:nvPr>
            <p:extLst/>
          </p:nvPr>
        </p:nvGraphicFramePr>
        <p:xfrm>
          <a:off x="3418122" y="5194526"/>
          <a:ext cx="1895808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739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665433415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4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19814" y="5194526"/>
              <a:ext cx="189580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7395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4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5967869"/>
                  </p:ext>
                </p:extLst>
              </p:nvPr>
            </p:nvGraphicFramePr>
            <p:xfrm>
              <a:off x="5519814" y="5194526"/>
              <a:ext cx="189580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7395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 smtClean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6410" t="-206452" r="-219231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06410" t="-206452" r="-19231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635586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845302"/>
                  </p:ext>
                </p:extLst>
              </p:nvPr>
            </p:nvGraphicFramePr>
            <p:xfrm>
              <a:off x="7635586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 smtClean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6098" t="-206452" r="-21585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08642" t="-206452" r="-18519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4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29258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4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5898556"/>
                  </p:ext>
                </p:extLst>
              </p:nvPr>
            </p:nvGraphicFramePr>
            <p:xfrm>
              <a:off x="9829258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 smtClean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6098" t="-206452" r="-21585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08642" t="-206452" r="-18519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7" name="Straight Arrow Connector 46"/>
          <p:cNvCxnSpPr/>
          <p:nvPr/>
        </p:nvCxnSpPr>
        <p:spPr>
          <a:xfrm>
            <a:off x="3205198" y="5756680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5331316" y="5756240"/>
            <a:ext cx="205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7415622" y="5756240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9623374" y="5766452"/>
            <a:ext cx="212924" cy="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" idx="3"/>
            <a:endCxn id="19" idx="1"/>
          </p:cNvCxnSpPr>
          <p:nvPr/>
        </p:nvCxnSpPr>
        <p:spPr>
          <a:xfrm>
            <a:off x="1539700" y="3864446"/>
            <a:ext cx="335142" cy="189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10221" y="953805"/>
            <a:ext cx="1394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Create a Test Set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686844" y="952190"/>
            <a:ext cx="1249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Add Attributes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819114" y="955427"/>
            <a:ext cx="1195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Data Cleaning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777895" y="934683"/>
            <a:ext cx="15024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One Hot Encoding</a:t>
            </a:r>
          </a:p>
        </p:txBody>
      </p:sp>
      <p:sp>
        <p:nvSpPr>
          <p:cNvPr id="66" name="Rectangle 65"/>
          <p:cNvSpPr/>
          <p:nvPr/>
        </p:nvSpPr>
        <p:spPr>
          <a:xfrm>
            <a:off x="9449983" y="952190"/>
            <a:ext cx="6897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Scaling</a:t>
            </a:r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6200502" y="4306251"/>
            <a:ext cx="0" cy="17591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7172690" y="4306251"/>
            <a:ext cx="0" cy="17591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10363200" y="4888405"/>
            <a:ext cx="5080" cy="2806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10302240" y="4817275"/>
            <a:ext cx="1976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use same mean, </a:t>
            </a:r>
            <a:r>
              <a:rPr lang="en-US" sz="1600" dirty="0" err="1">
                <a:solidFill>
                  <a:srgbClr val="FF0000"/>
                </a:solidFill>
              </a:rPr>
              <a:t>std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63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Transformation Pipelines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874842" y="1385087"/>
          <a:ext cx="1330356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74842" y="5194526"/>
          <a:ext cx="1330356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29258" y="1389044"/>
              <a:ext cx="2019576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504894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5010054"/>
                  </p:ext>
                </p:extLst>
              </p:nvPr>
            </p:nvGraphicFramePr>
            <p:xfrm>
              <a:off x="9829258" y="1389044"/>
              <a:ext cx="2019576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504894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6024" t="-513115" r="-218072" b="-3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6024" t="-513115" r="-18072" b="-3278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6024" t="-603226" r="-218072" b="-2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6024" t="-603226" r="-18072" b="-2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6024" t="-714754" r="-218072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6024" t="-714754" r="-18072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7" name="Straight Arrow Connector 26"/>
          <p:cNvCxnSpPr>
            <a:stCxn id="4" idx="3"/>
            <a:endCxn id="18" idx="1"/>
          </p:cNvCxnSpPr>
          <p:nvPr/>
        </p:nvCxnSpPr>
        <p:spPr>
          <a:xfrm flipV="1">
            <a:off x="1539700" y="3070229"/>
            <a:ext cx="335142" cy="7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3"/>
            <a:endCxn id="7" idx="3"/>
          </p:cNvCxnSpPr>
          <p:nvPr/>
        </p:nvCxnSpPr>
        <p:spPr>
          <a:xfrm>
            <a:off x="3205198" y="3070229"/>
            <a:ext cx="3289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1"/>
            <a:endCxn id="23" idx="1"/>
          </p:cNvCxnSpPr>
          <p:nvPr/>
        </p:nvCxnSpPr>
        <p:spPr>
          <a:xfrm>
            <a:off x="9544594" y="3070229"/>
            <a:ext cx="284664" cy="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4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29258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4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5898556"/>
                  </p:ext>
                </p:extLst>
              </p:nvPr>
            </p:nvGraphicFramePr>
            <p:xfrm>
              <a:off x="9829258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 smtClean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6098" t="-206452" r="-21585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206452" r="-18519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52" name="Straight Arrow Connector 51"/>
          <p:cNvCxnSpPr>
            <a:stCxn id="4" idx="3"/>
            <a:endCxn id="19" idx="1"/>
          </p:cNvCxnSpPr>
          <p:nvPr/>
        </p:nvCxnSpPr>
        <p:spPr>
          <a:xfrm>
            <a:off x="1539700" y="3864446"/>
            <a:ext cx="335142" cy="189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10221" y="953805"/>
            <a:ext cx="1394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Create a Test Set</a:t>
            </a:r>
          </a:p>
        </p:txBody>
      </p:sp>
      <p:sp>
        <p:nvSpPr>
          <p:cNvPr id="37" name="Can 36"/>
          <p:cNvSpPr/>
          <p:nvPr/>
        </p:nvSpPr>
        <p:spPr>
          <a:xfrm rot="5400000">
            <a:off x="3956512" y="2343064"/>
            <a:ext cx="803398" cy="1454331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Can 37"/>
          <p:cNvSpPr/>
          <p:nvPr/>
        </p:nvSpPr>
        <p:spPr>
          <a:xfrm rot="5400000">
            <a:off x="5435624" y="2366216"/>
            <a:ext cx="803398" cy="1410900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Can 39"/>
          <p:cNvSpPr/>
          <p:nvPr/>
        </p:nvSpPr>
        <p:spPr>
          <a:xfrm rot="5400000">
            <a:off x="7040898" y="2286458"/>
            <a:ext cx="803398" cy="1567544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an 40"/>
          <p:cNvSpPr/>
          <p:nvPr/>
        </p:nvSpPr>
        <p:spPr>
          <a:xfrm rot="5400000">
            <a:off x="8367695" y="2591397"/>
            <a:ext cx="803398" cy="957668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3651635" y="2916340"/>
            <a:ext cx="1249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bg1"/>
                </a:solidFill>
              </a:rPr>
              <a:t>Add Attributes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181678" y="2916340"/>
            <a:ext cx="1195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599711" y="2930981"/>
            <a:ext cx="15024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bg1"/>
                </a:solidFill>
              </a:rPr>
              <a:t>One Hot Encoding</a:t>
            </a:r>
          </a:p>
        </p:txBody>
      </p:sp>
      <p:sp>
        <p:nvSpPr>
          <p:cNvPr id="66" name="Rectangle 65"/>
          <p:cNvSpPr/>
          <p:nvPr/>
        </p:nvSpPr>
        <p:spPr>
          <a:xfrm>
            <a:off x="8370833" y="2930981"/>
            <a:ext cx="6897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bg1"/>
                </a:solidFill>
              </a:rPr>
              <a:t>Scaling</a:t>
            </a:r>
          </a:p>
        </p:txBody>
      </p:sp>
      <p:sp>
        <p:nvSpPr>
          <p:cNvPr id="7" name="Can 6"/>
          <p:cNvSpPr/>
          <p:nvPr/>
        </p:nvSpPr>
        <p:spPr>
          <a:xfrm rot="5400000">
            <a:off x="5935826" y="65019"/>
            <a:ext cx="1207116" cy="6010420"/>
          </a:xfrm>
          <a:prstGeom prst="can">
            <a:avLst/>
          </a:prstGeom>
          <a:solidFill>
            <a:schemeClr val="accent3">
              <a:lumMod val="40000"/>
              <a:lumOff val="60000"/>
              <a:alpha val="29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/>
          <p:cNvCxnSpPr>
            <a:endCxn id="67" idx="3"/>
          </p:cNvCxnSpPr>
          <p:nvPr/>
        </p:nvCxnSpPr>
        <p:spPr>
          <a:xfrm>
            <a:off x="3208587" y="5772587"/>
            <a:ext cx="3289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67" idx="1"/>
          </p:cNvCxnSpPr>
          <p:nvPr/>
        </p:nvCxnSpPr>
        <p:spPr>
          <a:xfrm>
            <a:off x="9547983" y="5772587"/>
            <a:ext cx="284664" cy="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Can 53"/>
          <p:cNvSpPr/>
          <p:nvPr/>
        </p:nvSpPr>
        <p:spPr>
          <a:xfrm rot="5400000">
            <a:off x="3959901" y="5045422"/>
            <a:ext cx="803398" cy="1454331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Can 54"/>
          <p:cNvSpPr/>
          <p:nvPr/>
        </p:nvSpPr>
        <p:spPr>
          <a:xfrm rot="5400000">
            <a:off x="5439013" y="5068574"/>
            <a:ext cx="803398" cy="1410900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Can 56"/>
          <p:cNvSpPr/>
          <p:nvPr/>
        </p:nvSpPr>
        <p:spPr>
          <a:xfrm rot="5400000">
            <a:off x="7044287" y="4988816"/>
            <a:ext cx="803398" cy="1567544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Can 57"/>
          <p:cNvSpPr/>
          <p:nvPr/>
        </p:nvSpPr>
        <p:spPr>
          <a:xfrm rot="5400000">
            <a:off x="8371084" y="5293755"/>
            <a:ext cx="803398" cy="957668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655024" y="5618698"/>
            <a:ext cx="1249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bg1"/>
                </a:solidFill>
              </a:rPr>
              <a:t>Add Attributes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185067" y="5618698"/>
            <a:ext cx="1195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603100" y="5633339"/>
            <a:ext cx="15024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bg1"/>
                </a:solidFill>
              </a:rPr>
              <a:t>One Hot Encoding</a:t>
            </a:r>
          </a:p>
        </p:txBody>
      </p:sp>
      <p:sp>
        <p:nvSpPr>
          <p:cNvPr id="63" name="Rectangle 62"/>
          <p:cNvSpPr/>
          <p:nvPr/>
        </p:nvSpPr>
        <p:spPr>
          <a:xfrm>
            <a:off x="8374222" y="5633339"/>
            <a:ext cx="6897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bg1"/>
                </a:solidFill>
              </a:rPr>
              <a:t>Scaling</a:t>
            </a:r>
          </a:p>
        </p:txBody>
      </p:sp>
      <p:sp>
        <p:nvSpPr>
          <p:cNvPr id="67" name="Can 66"/>
          <p:cNvSpPr/>
          <p:nvPr/>
        </p:nvSpPr>
        <p:spPr>
          <a:xfrm rot="5400000">
            <a:off x="5939215" y="2767377"/>
            <a:ext cx="1207116" cy="6010420"/>
          </a:xfrm>
          <a:prstGeom prst="can">
            <a:avLst/>
          </a:prstGeom>
          <a:solidFill>
            <a:schemeClr val="accent3">
              <a:lumMod val="40000"/>
              <a:lumOff val="60000"/>
              <a:alpha val="29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1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281876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1. Introduction to 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0653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139192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Understand Data &amp; Problem</a:t>
            </a:r>
          </a:p>
        </p:txBody>
      </p:sp>
      <p:sp>
        <p:nvSpPr>
          <p:cNvPr id="4" name="Rectangle 3"/>
          <p:cNvSpPr/>
          <p:nvPr/>
        </p:nvSpPr>
        <p:spPr>
          <a:xfrm>
            <a:off x="339344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Prepare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539496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 Model</a:t>
            </a:r>
          </a:p>
        </p:txBody>
      </p:sp>
      <p:sp>
        <p:nvSpPr>
          <p:cNvPr id="6" name="Rectangle 5"/>
          <p:cNvSpPr/>
          <p:nvPr/>
        </p:nvSpPr>
        <p:spPr>
          <a:xfrm>
            <a:off x="5394960" y="1580204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739648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Model</a:t>
            </a:r>
          </a:p>
        </p:txBody>
      </p:sp>
      <p:sp>
        <p:nvSpPr>
          <p:cNvPr id="8" name="Rectangle 7"/>
          <p:cNvSpPr/>
          <p:nvPr/>
        </p:nvSpPr>
        <p:spPr>
          <a:xfrm>
            <a:off x="939800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Launch Model</a:t>
            </a:r>
          </a:p>
        </p:txBody>
      </p:sp>
      <p:cxnSp>
        <p:nvCxnSpPr>
          <p:cNvPr id="10" name="Straight Arrow Connector 9"/>
          <p:cNvCxnSpPr>
            <a:stCxn id="3" idx="3"/>
            <a:endCxn id="4" idx="1"/>
          </p:cNvCxnSpPr>
          <p:nvPr/>
        </p:nvCxnSpPr>
        <p:spPr>
          <a:xfrm>
            <a:off x="3058160" y="384556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3"/>
            <a:endCxn id="5" idx="1"/>
          </p:cNvCxnSpPr>
          <p:nvPr/>
        </p:nvCxnSpPr>
        <p:spPr>
          <a:xfrm>
            <a:off x="5059680" y="3845560"/>
            <a:ext cx="3352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061200" y="3845560"/>
            <a:ext cx="3352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062720" y="3845560"/>
            <a:ext cx="3352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4" idx="0"/>
            <a:endCxn id="6" idx="1"/>
          </p:cNvCxnSpPr>
          <p:nvPr/>
        </p:nvCxnSpPr>
        <p:spPr>
          <a:xfrm rot="5400000" flipH="1" flipV="1">
            <a:off x="4333402" y="2128682"/>
            <a:ext cx="954716" cy="116840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6" idx="3"/>
            <a:endCxn id="7" idx="0"/>
          </p:cNvCxnSpPr>
          <p:nvPr/>
        </p:nvCxnSpPr>
        <p:spPr>
          <a:xfrm>
            <a:off x="7061200" y="2235524"/>
            <a:ext cx="1168400" cy="95471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7" idx="2"/>
            <a:endCxn id="5" idx="2"/>
          </p:cNvCxnSpPr>
          <p:nvPr/>
        </p:nvCxnSpPr>
        <p:spPr>
          <a:xfrm rot="5400000">
            <a:off x="7228840" y="3500120"/>
            <a:ext cx="12700" cy="2001520"/>
          </a:xfrm>
          <a:prstGeom prst="bentConnector3">
            <a:avLst>
              <a:gd name="adj1" fmla="val 668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421120" y="5425678"/>
            <a:ext cx="211328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Train Test Loop</a:t>
            </a:r>
          </a:p>
        </p:txBody>
      </p:sp>
    </p:spTree>
    <p:extLst>
      <p:ext uri="{BB962C8B-B14F-4D97-AF65-F5344CB8AC3E}">
        <p14:creationId xmlns:p14="http://schemas.microsoft.com/office/powerpoint/2010/main" val="303260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60D5DD-A6CF-4377-BBE6-54FB65C55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scikit</a:t>
            </a:r>
            <a:r>
              <a:rPr lang="en-US" altLang="ko-KR" dirty="0"/>
              <a:t>-learn</a:t>
            </a:r>
            <a:endParaRPr lang="ko-KR" altLang="en-US" dirty="0"/>
          </a:p>
        </p:txBody>
      </p:sp>
      <p:pic>
        <p:nvPicPr>
          <p:cNvPr id="3" name="Picture 2" descr="https://3qeqpr26caki16dnhd19sv6by6v-wpengine.netdna-ssl.com/wp-content/uploads/2014/04/scikit-learn.png">
            <a:extLst>
              <a:ext uri="{FF2B5EF4-FFF2-40B4-BE49-F238E27FC236}">
                <a16:creationId xmlns:a16="http://schemas.microsoft.com/office/drawing/2014/main" id="{1684F401-C445-4358-9C54-664CF32ECD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8"/>
          <a:stretch/>
        </p:blipFill>
        <p:spPr bwMode="auto">
          <a:xfrm>
            <a:off x="2290195" y="1883736"/>
            <a:ext cx="7373922" cy="467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2D9CEC-A19C-47F5-B130-1F1888909764}"/>
              </a:ext>
            </a:extLst>
          </p:cNvPr>
          <p:cNvSpPr txBox="1"/>
          <p:nvPr/>
        </p:nvSpPr>
        <p:spPr>
          <a:xfrm>
            <a:off x="729842" y="762649"/>
            <a:ext cx="10922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One of the most popular Python libraries for doing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Provides simple and efficient tools for data modeling and analysis, built on top of </a:t>
            </a:r>
            <a:r>
              <a:rPr lang="en-US" altLang="ko-KR" dirty="0" err="1"/>
              <a:t>Numpy</a:t>
            </a:r>
            <a:r>
              <a:rPr lang="en-US" altLang="ko-KR" dirty="0"/>
              <a:t>, SciPy, and matplotlib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88082-09EA-49F2-9F1B-FCA8EB84BAEC}"/>
              </a:ext>
            </a:extLst>
          </p:cNvPr>
          <p:cNvSpPr/>
          <p:nvPr/>
        </p:nvSpPr>
        <p:spPr>
          <a:xfrm>
            <a:off x="2290195" y="1514404"/>
            <a:ext cx="2205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u="sng" dirty="0">
                <a:solidFill>
                  <a:srgbClr val="0070C0"/>
                </a:solidFill>
              </a:rPr>
              <a:t>http://scikit-learn.org</a:t>
            </a:r>
          </a:p>
        </p:txBody>
      </p:sp>
    </p:spTree>
    <p:extLst>
      <p:ext uri="{BB962C8B-B14F-4D97-AF65-F5344CB8AC3E}">
        <p14:creationId xmlns:p14="http://schemas.microsoft.com/office/powerpoint/2010/main" val="355836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A9FAE-11E9-42F4-A72D-CDF2466F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scikit</a:t>
            </a:r>
            <a:r>
              <a:rPr lang="en-US" altLang="ko-KR" dirty="0"/>
              <a:t>-learn 4-step preprocessing pattern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01614-64F2-4838-B974-90416B2A87B2}"/>
              </a:ext>
            </a:extLst>
          </p:cNvPr>
          <p:cNvSpPr txBox="1"/>
          <p:nvPr/>
        </p:nvSpPr>
        <p:spPr>
          <a:xfrm>
            <a:off x="771787" y="133385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1: Import the preprocessing class you plan to use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4F109-A56E-458A-AA30-A967520347E4}"/>
              </a:ext>
            </a:extLst>
          </p:cNvPr>
          <p:cNvSpPr txBox="1"/>
          <p:nvPr/>
        </p:nvSpPr>
        <p:spPr>
          <a:xfrm>
            <a:off x="771786" y="257929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2: Instantiate the preprocessor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74493-DAFC-411A-8D52-961876E3305D}"/>
              </a:ext>
            </a:extLst>
          </p:cNvPr>
          <p:cNvSpPr txBox="1"/>
          <p:nvPr/>
        </p:nvSpPr>
        <p:spPr>
          <a:xfrm>
            <a:off x="771786" y="382473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3: Fit the preprocessor with data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B4CCF-842C-4E71-8CF4-D3C8B425684E}"/>
              </a:ext>
            </a:extLst>
          </p:cNvPr>
          <p:cNvSpPr txBox="1"/>
          <p:nvPr/>
        </p:nvSpPr>
        <p:spPr>
          <a:xfrm>
            <a:off x="771785" y="507017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4: Transform data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E22F7-30BC-4D7A-8BBE-9501DF54B40C}"/>
              </a:ext>
            </a:extLst>
          </p:cNvPr>
          <p:cNvSpPr txBox="1"/>
          <p:nvPr/>
        </p:nvSpPr>
        <p:spPr>
          <a:xfrm>
            <a:off x="1191236" y="196517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sklearn.preprocessing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7D766-69F9-4EA5-BEAE-8ADFC10FCA21}"/>
              </a:ext>
            </a:extLst>
          </p:cNvPr>
          <p:cNvSpPr txBox="1"/>
          <p:nvPr/>
        </p:nvSpPr>
        <p:spPr>
          <a:xfrm>
            <a:off x="1191236" y="321061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scaler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06094-2B81-4683-B8DC-976F862C7477}"/>
              </a:ext>
            </a:extLst>
          </p:cNvPr>
          <p:cNvSpPr txBox="1"/>
          <p:nvPr/>
        </p:nvSpPr>
        <p:spPr>
          <a:xfrm>
            <a:off x="1191236" y="445605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scaler.fit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6F5516-25EF-4A06-AE11-67F8DB81FB90}"/>
              </a:ext>
            </a:extLst>
          </p:cNvPr>
          <p:cNvSpPr txBox="1"/>
          <p:nvPr/>
        </p:nvSpPr>
        <p:spPr>
          <a:xfrm>
            <a:off x="1191236" y="570149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data_scaled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scaler.transform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01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A9FAE-11E9-42F4-A72D-CDF2466F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scikit</a:t>
            </a:r>
            <a:r>
              <a:rPr lang="en-US" altLang="ko-KR" dirty="0"/>
              <a:t>-learn 4-step preprocessing pattern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01614-64F2-4838-B974-90416B2A87B2}"/>
              </a:ext>
            </a:extLst>
          </p:cNvPr>
          <p:cNvSpPr txBox="1"/>
          <p:nvPr/>
        </p:nvSpPr>
        <p:spPr>
          <a:xfrm>
            <a:off x="771787" y="133385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1: Import the preprocessing class you plan to use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4F109-A56E-458A-AA30-A967520347E4}"/>
              </a:ext>
            </a:extLst>
          </p:cNvPr>
          <p:cNvSpPr txBox="1"/>
          <p:nvPr/>
        </p:nvSpPr>
        <p:spPr>
          <a:xfrm>
            <a:off x="771786" y="257929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2: Instantiate the preprocessor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74493-DAFC-411A-8D52-961876E3305D}"/>
              </a:ext>
            </a:extLst>
          </p:cNvPr>
          <p:cNvSpPr txBox="1"/>
          <p:nvPr/>
        </p:nvSpPr>
        <p:spPr>
          <a:xfrm>
            <a:off x="771786" y="382473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3: Fit the preprocessor with data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B4CCF-842C-4E71-8CF4-D3C8B425684E}"/>
              </a:ext>
            </a:extLst>
          </p:cNvPr>
          <p:cNvSpPr txBox="1"/>
          <p:nvPr/>
        </p:nvSpPr>
        <p:spPr>
          <a:xfrm>
            <a:off x="771785" y="507017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4: Transform data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E22F7-30BC-4D7A-8BBE-9501DF54B40C}"/>
              </a:ext>
            </a:extLst>
          </p:cNvPr>
          <p:cNvSpPr txBox="1"/>
          <p:nvPr/>
        </p:nvSpPr>
        <p:spPr>
          <a:xfrm>
            <a:off x="1191236" y="196517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sklearn.preprocessing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7D766-69F9-4EA5-BEAE-8ADFC10FCA21}"/>
              </a:ext>
            </a:extLst>
          </p:cNvPr>
          <p:cNvSpPr txBox="1"/>
          <p:nvPr/>
        </p:nvSpPr>
        <p:spPr>
          <a:xfrm>
            <a:off x="1191236" y="321061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scaler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06094-2B81-4683-B8DC-976F862C7477}"/>
              </a:ext>
            </a:extLst>
          </p:cNvPr>
          <p:cNvSpPr txBox="1"/>
          <p:nvPr/>
        </p:nvSpPr>
        <p:spPr>
          <a:xfrm>
            <a:off x="1191236" y="445605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scaler.fit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6F5516-25EF-4A06-AE11-67F8DB81FB90}"/>
              </a:ext>
            </a:extLst>
          </p:cNvPr>
          <p:cNvSpPr txBox="1"/>
          <p:nvPr/>
        </p:nvSpPr>
        <p:spPr>
          <a:xfrm>
            <a:off x="1191236" y="570149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data_scaled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scaler.transform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2F31A5-1071-42E0-A101-B07B81A7B076}"/>
              </a:ext>
            </a:extLst>
          </p:cNvPr>
          <p:cNvSpPr/>
          <p:nvPr/>
        </p:nvSpPr>
        <p:spPr>
          <a:xfrm>
            <a:off x="6434356" y="2964186"/>
            <a:ext cx="4236440" cy="19798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064D03-22C3-44CD-9910-6CF88F9F58DE}"/>
              </a:ext>
            </a:extLst>
          </p:cNvPr>
          <p:cNvSpPr txBox="1"/>
          <p:nvPr/>
        </p:nvSpPr>
        <p:spPr>
          <a:xfrm>
            <a:off x="6586797" y="3104943"/>
            <a:ext cx="357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Scaling: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586B36-878C-445C-BA62-ABD17672EB54}"/>
                  </a:ext>
                </a:extLst>
              </p:cNvPr>
              <p:cNvSpPr txBox="1"/>
              <p:nvPr/>
            </p:nvSpPr>
            <p:spPr>
              <a:xfrm>
                <a:off x="7496843" y="3705833"/>
                <a:ext cx="1336766" cy="5116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586B36-878C-445C-BA62-ABD17672E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843" y="3705833"/>
                <a:ext cx="1336766" cy="5116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3">
                <a:extLst>
                  <a:ext uri="{FF2B5EF4-FFF2-40B4-BE49-F238E27FC236}">
                    <a16:creationId xmlns:a16="http://schemas.microsoft.com/office/drawing/2014/main" id="{C1A930FD-56E3-48A1-B298-7A0DB8274D6F}"/>
                  </a:ext>
                </a:extLst>
              </p:cNvPr>
              <p:cNvSpPr/>
              <p:nvPr/>
            </p:nvSpPr>
            <p:spPr>
              <a:xfrm>
                <a:off x="6888024" y="4449006"/>
                <a:ext cx="363817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𝑚𝑒𝑎𝑛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𝑠𝑡𝑎𝑛𝑑𝑎𝑟𝑑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𝑑𝑒𝑣𝑖𝑎𝑡𝑖𝑜𝑛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5" name="Rectangle 13">
                <a:extLst>
                  <a:ext uri="{FF2B5EF4-FFF2-40B4-BE49-F238E27FC236}">
                    <a16:creationId xmlns:a16="http://schemas.microsoft.com/office/drawing/2014/main" id="{C1A930FD-56E3-48A1-B298-7A0DB8274D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024" y="4449006"/>
                <a:ext cx="363817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68BF803-BC6C-4A51-BD8E-DFEDF8C05FAC}"/>
              </a:ext>
            </a:extLst>
          </p:cNvPr>
          <p:cNvCxnSpPr>
            <a:cxnSpLocks/>
          </p:cNvCxnSpPr>
          <p:nvPr/>
        </p:nvCxnSpPr>
        <p:spPr>
          <a:xfrm>
            <a:off x="3330429" y="4655890"/>
            <a:ext cx="35575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03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A9FAE-11E9-42F4-A72D-CDF2466F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scikit</a:t>
            </a:r>
            <a:r>
              <a:rPr lang="en-US" altLang="ko-KR" dirty="0"/>
              <a:t>-learn 4-step preprocessing pattern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01614-64F2-4838-B974-90416B2A87B2}"/>
              </a:ext>
            </a:extLst>
          </p:cNvPr>
          <p:cNvSpPr txBox="1"/>
          <p:nvPr/>
        </p:nvSpPr>
        <p:spPr>
          <a:xfrm>
            <a:off x="771787" y="133385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1: Import the preprocessing class you plan to use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4F109-A56E-458A-AA30-A967520347E4}"/>
              </a:ext>
            </a:extLst>
          </p:cNvPr>
          <p:cNvSpPr txBox="1"/>
          <p:nvPr/>
        </p:nvSpPr>
        <p:spPr>
          <a:xfrm>
            <a:off x="771786" y="257929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2: Instantiate the preprocessor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74493-DAFC-411A-8D52-961876E3305D}"/>
              </a:ext>
            </a:extLst>
          </p:cNvPr>
          <p:cNvSpPr txBox="1"/>
          <p:nvPr/>
        </p:nvSpPr>
        <p:spPr>
          <a:xfrm>
            <a:off x="771786" y="382473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3: Fit the preprocessor with data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B4CCF-842C-4E71-8CF4-D3C8B425684E}"/>
              </a:ext>
            </a:extLst>
          </p:cNvPr>
          <p:cNvSpPr txBox="1"/>
          <p:nvPr/>
        </p:nvSpPr>
        <p:spPr>
          <a:xfrm>
            <a:off x="771785" y="507017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4: Transform data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E22F7-30BC-4D7A-8BBE-9501DF54B40C}"/>
              </a:ext>
            </a:extLst>
          </p:cNvPr>
          <p:cNvSpPr txBox="1"/>
          <p:nvPr/>
        </p:nvSpPr>
        <p:spPr>
          <a:xfrm>
            <a:off x="1191236" y="196517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sklearn.preprocessing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7D766-69F9-4EA5-BEAE-8ADFC10FCA21}"/>
              </a:ext>
            </a:extLst>
          </p:cNvPr>
          <p:cNvSpPr txBox="1"/>
          <p:nvPr/>
        </p:nvSpPr>
        <p:spPr>
          <a:xfrm>
            <a:off x="1191236" y="321061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scaler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06094-2B81-4683-B8DC-976F862C7477}"/>
              </a:ext>
            </a:extLst>
          </p:cNvPr>
          <p:cNvSpPr txBox="1"/>
          <p:nvPr/>
        </p:nvSpPr>
        <p:spPr>
          <a:xfrm>
            <a:off x="1191236" y="445605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scaler.fit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6F5516-25EF-4A06-AE11-67F8DB81FB90}"/>
              </a:ext>
            </a:extLst>
          </p:cNvPr>
          <p:cNvSpPr txBox="1"/>
          <p:nvPr/>
        </p:nvSpPr>
        <p:spPr>
          <a:xfrm>
            <a:off x="1191236" y="570149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data_scaled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scaler.transform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2F31A5-1071-42E0-A101-B07B81A7B076}"/>
              </a:ext>
            </a:extLst>
          </p:cNvPr>
          <p:cNvSpPr/>
          <p:nvPr/>
        </p:nvSpPr>
        <p:spPr>
          <a:xfrm>
            <a:off x="6434356" y="2964186"/>
            <a:ext cx="4236440" cy="19798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064D03-22C3-44CD-9910-6CF88F9F58DE}"/>
              </a:ext>
            </a:extLst>
          </p:cNvPr>
          <p:cNvSpPr txBox="1"/>
          <p:nvPr/>
        </p:nvSpPr>
        <p:spPr>
          <a:xfrm>
            <a:off x="6586797" y="3104943"/>
            <a:ext cx="357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Scaling: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586B36-878C-445C-BA62-ABD17672EB54}"/>
                  </a:ext>
                </a:extLst>
              </p:cNvPr>
              <p:cNvSpPr txBox="1"/>
              <p:nvPr/>
            </p:nvSpPr>
            <p:spPr>
              <a:xfrm>
                <a:off x="7496843" y="3705833"/>
                <a:ext cx="1336766" cy="5116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586B36-878C-445C-BA62-ABD17672E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843" y="3705833"/>
                <a:ext cx="1336766" cy="5116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3">
                <a:extLst>
                  <a:ext uri="{FF2B5EF4-FFF2-40B4-BE49-F238E27FC236}">
                    <a16:creationId xmlns:a16="http://schemas.microsoft.com/office/drawing/2014/main" id="{C1A930FD-56E3-48A1-B298-7A0DB8274D6F}"/>
                  </a:ext>
                </a:extLst>
              </p:cNvPr>
              <p:cNvSpPr/>
              <p:nvPr/>
            </p:nvSpPr>
            <p:spPr>
              <a:xfrm>
                <a:off x="6888024" y="4449006"/>
                <a:ext cx="363817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𝑚𝑒𝑎𝑛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𝑠𝑡𝑎𝑛𝑑𝑎𝑟𝑑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𝑑𝑒𝑣𝑖𝑎𝑡𝑖𝑜𝑛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5" name="Rectangle 13">
                <a:extLst>
                  <a:ext uri="{FF2B5EF4-FFF2-40B4-BE49-F238E27FC236}">
                    <a16:creationId xmlns:a16="http://schemas.microsoft.com/office/drawing/2014/main" id="{C1A930FD-56E3-48A1-B298-7A0DB8274D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024" y="4449006"/>
                <a:ext cx="363817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68BF803-BC6C-4A51-BD8E-DFEDF8C05FAC}"/>
              </a:ext>
            </a:extLst>
          </p:cNvPr>
          <p:cNvCxnSpPr>
            <a:cxnSpLocks/>
          </p:cNvCxnSpPr>
          <p:nvPr/>
        </p:nvCxnSpPr>
        <p:spPr>
          <a:xfrm flipV="1">
            <a:off x="2122415" y="4043494"/>
            <a:ext cx="5494788" cy="1736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28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C63527-4FC8-4B88-8FEA-8DF99FC82849}"/>
              </a:ext>
            </a:extLst>
          </p:cNvPr>
          <p:cNvSpPr/>
          <p:nvPr/>
        </p:nvSpPr>
        <p:spPr>
          <a:xfrm>
            <a:off x="629173" y="3728257"/>
            <a:ext cx="5578679" cy="259704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12A9FAE-11E9-42F4-A72D-CDF2466F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scikit</a:t>
            </a:r>
            <a:r>
              <a:rPr lang="en-US" altLang="ko-KR" dirty="0"/>
              <a:t>-learn 4-step preprocessing pattern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01614-64F2-4838-B974-90416B2A87B2}"/>
              </a:ext>
            </a:extLst>
          </p:cNvPr>
          <p:cNvSpPr txBox="1"/>
          <p:nvPr/>
        </p:nvSpPr>
        <p:spPr>
          <a:xfrm>
            <a:off x="771787" y="133385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1: Import the preprocessing class you plan to use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4F109-A56E-458A-AA30-A967520347E4}"/>
              </a:ext>
            </a:extLst>
          </p:cNvPr>
          <p:cNvSpPr txBox="1"/>
          <p:nvPr/>
        </p:nvSpPr>
        <p:spPr>
          <a:xfrm>
            <a:off x="771786" y="257929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2: Instantiate the preprocessor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74493-DAFC-411A-8D52-961876E3305D}"/>
              </a:ext>
            </a:extLst>
          </p:cNvPr>
          <p:cNvSpPr txBox="1"/>
          <p:nvPr/>
        </p:nvSpPr>
        <p:spPr>
          <a:xfrm>
            <a:off x="771786" y="382473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3: Fit the preprocessor with data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B4CCF-842C-4E71-8CF4-D3C8B425684E}"/>
              </a:ext>
            </a:extLst>
          </p:cNvPr>
          <p:cNvSpPr txBox="1"/>
          <p:nvPr/>
        </p:nvSpPr>
        <p:spPr>
          <a:xfrm>
            <a:off x="771785" y="507017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4: Transform data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E22F7-30BC-4D7A-8BBE-9501DF54B40C}"/>
              </a:ext>
            </a:extLst>
          </p:cNvPr>
          <p:cNvSpPr txBox="1"/>
          <p:nvPr/>
        </p:nvSpPr>
        <p:spPr>
          <a:xfrm>
            <a:off x="1191236" y="196517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sklearn.preprocessing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7D766-69F9-4EA5-BEAE-8ADFC10FCA21}"/>
              </a:ext>
            </a:extLst>
          </p:cNvPr>
          <p:cNvSpPr txBox="1"/>
          <p:nvPr/>
        </p:nvSpPr>
        <p:spPr>
          <a:xfrm>
            <a:off x="1191236" y="321061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scaler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06094-2B81-4683-B8DC-976F862C7477}"/>
              </a:ext>
            </a:extLst>
          </p:cNvPr>
          <p:cNvSpPr txBox="1"/>
          <p:nvPr/>
        </p:nvSpPr>
        <p:spPr>
          <a:xfrm>
            <a:off x="1191236" y="445605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scaler.fit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6F5516-25EF-4A06-AE11-67F8DB81FB90}"/>
              </a:ext>
            </a:extLst>
          </p:cNvPr>
          <p:cNvSpPr txBox="1"/>
          <p:nvPr/>
        </p:nvSpPr>
        <p:spPr>
          <a:xfrm>
            <a:off x="1191236" y="570149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data_scaled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scaler.transform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DB7B51-7BF9-4F32-AFE6-CE6B3D129B2A}"/>
              </a:ext>
            </a:extLst>
          </p:cNvPr>
          <p:cNvSpPr txBox="1"/>
          <p:nvPr/>
        </p:nvSpPr>
        <p:spPr>
          <a:xfrm>
            <a:off x="6913925" y="4504881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3: Fit and transform 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1AECAC-717F-449F-8D10-28B63431E358}"/>
              </a:ext>
            </a:extLst>
          </p:cNvPr>
          <p:cNvSpPr txBox="1"/>
          <p:nvPr/>
        </p:nvSpPr>
        <p:spPr>
          <a:xfrm>
            <a:off x="6913925" y="5136207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data_scaled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scaler.fit_transform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6921CDF4-2EDD-453F-BFD8-BBBFB0422194}"/>
              </a:ext>
            </a:extLst>
          </p:cNvPr>
          <p:cNvSpPr/>
          <p:nvPr/>
        </p:nvSpPr>
        <p:spPr>
          <a:xfrm>
            <a:off x="6207852" y="4820219"/>
            <a:ext cx="394282" cy="418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05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A9FAE-11E9-42F4-A72D-CDF2466F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scikit</a:t>
            </a:r>
            <a:r>
              <a:rPr lang="en-US" altLang="ko-KR" dirty="0"/>
              <a:t>-learn 4-step preprocessing pattern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01614-64F2-4838-B974-90416B2A87B2}"/>
              </a:ext>
            </a:extLst>
          </p:cNvPr>
          <p:cNvSpPr txBox="1"/>
          <p:nvPr/>
        </p:nvSpPr>
        <p:spPr>
          <a:xfrm>
            <a:off x="771787" y="133385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1: Import the preprocessing class you plan to use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4F109-A56E-458A-AA30-A967520347E4}"/>
              </a:ext>
            </a:extLst>
          </p:cNvPr>
          <p:cNvSpPr txBox="1"/>
          <p:nvPr/>
        </p:nvSpPr>
        <p:spPr>
          <a:xfrm>
            <a:off x="771786" y="257929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2: Instantiate the preprocessor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E22F7-30BC-4D7A-8BBE-9501DF54B40C}"/>
              </a:ext>
            </a:extLst>
          </p:cNvPr>
          <p:cNvSpPr txBox="1"/>
          <p:nvPr/>
        </p:nvSpPr>
        <p:spPr>
          <a:xfrm>
            <a:off x="1191236" y="196517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sklearn.preprocessing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7D766-69F9-4EA5-BEAE-8ADFC10FCA21}"/>
              </a:ext>
            </a:extLst>
          </p:cNvPr>
          <p:cNvSpPr txBox="1"/>
          <p:nvPr/>
        </p:nvSpPr>
        <p:spPr>
          <a:xfrm>
            <a:off x="1191236" y="321061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scaler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DB7B51-7BF9-4F32-AFE6-CE6B3D129B2A}"/>
              </a:ext>
            </a:extLst>
          </p:cNvPr>
          <p:cNvSpPr txBox="1"/>
          <p:nvPr/>
        </p:nvSpPr>
        <p:spPr>
          <a:xfrm>
            <a:off x="771786" y="3900873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3: Fit and transform 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1AECAC-717F-449F-8D10-28B63431E358}"/>
              </a:ext>
            </a:extLst>
          </p:cNvPr>
          <p:cNvSpPr txBox="1"/>
          <p:nvPr/>
        </p:nvSpPr>
        <p:spPr>
          <a:xfrm>
            <a:off x="1191235" y="4532199"/>
            <a:ext cx="837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train_data_scaled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scaler.fit_transform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train_data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F25765-EF3B-4EFD-8302-13D59A2F1C64}"/>
              </a:ext>
            </a:extLst>
          </p:cNvPr>
          <p:cNvSpPr txBox="1"/>
          <p:nvPr/>
        </p:nvSpPr>
        <p:spPr>
          <a:xfrm>
            <a:off x="771786" y="5222456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4: Transform test data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15F27-0DFF-4BCD-BE83-DB01625F56D0}"/>
              </a:ext>
            </a:extLst>
          </p:cNvPr>
          <p:cNvSpPr txBox="1"/>
          <p:nvPr/>
        </p:nvSpPr>
        <p:spPr>
          <a:xfrm>
            <a:off x="1191235" y="5853782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test_data_scaled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</a:t>
            </a:r>
            <a:r>
              <a:rPr lang="en-US" altLang="ko-KR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transform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test_data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5">
            <a:extLst>
              <a:ext uri="{FF2B5EF4-FFF2-40B4-BE49-F238E27FC236}">
                <a16:creationId xmlns:a16="http://schemas.microsoft.com/office/drawing/2014/main" id="{AD2F31A5-1071-42E0-A101-B07B81A7B076}"/>
              </a:ext>
            </a:extLst>
          </p:cNvPr>
          <p:cNvSpPr/>
          <p:nvPr/>
        </p:nvSpPr>
        <p:spPr>
          <a:xfrm>
            <a:off x="7879979" y="3611986"/>
            <a:ext cx="4236440" cy="19798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64D03-22C3-44CD-9910-6CF88F9F58DE}"/>
              </a:ext>
            </a:extLst>
          </p:cNvPr>
          <p:cNvSpPr txBox="1"/>
          <p:nvPr/>
        </p:nvSpPr>
        <p:spPr>
          <a:xfrm>
            <a:off x="8032420" y="3752743"/>
            <a:ext cx="357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Scaling: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586B36-878C-445C-BA62-ABD17672EB54}"/>
                  </a:ext>
                </a:extLst>
              </p:cNvPr>
              <p:cNvSpPr txBox="1"/>
              <p:nvPr/>
            </p:nvSpPr>
            <p:spPr>
              <a:xfrm>
                <a:off x="8942466" y="4353633"/>
                <a:ext cx="1336766" cy="5116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586B36-878C-445C-BA62-ABD17672E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466" y="4353633"/>
                <a:ext cx="1336766" cy="5116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1A930FD-56E3-48A1-B298-7A0DB8274D6F}"/>
                  </a:ext>
                </a:extLst>
              </p:cNvPr>
              <p:cNvSpPr/>
              <p:nvPr/>
            </p:nvSpPr>
            <p:spPr>
              <a:xfrm>
                <a:off x="8333647" y="5096806"/>
                <a:ext cx="363817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𝑚𝑒𝑎𝑛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𝑠𝑡𝑎𝑛𝑑𝑎𝑟𝑑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𝑑𝑒𝑣𝑖𝑎𝑡𝑖𝑜𝑛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1A930FD-56E3-48A1-B298-7A0DB8274D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647" y="5096806"/>
                <a:ext cx="363817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759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A9FAE-11E9-42F4-A72D-CDF2466F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scikit</a:t>
            </a:r>
            <a:r>
              <a:rPr lang="en-US" altLang="ko-KR" dirty="0"/>
              <a:t>-learn 4-step modeling pattern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01614-64F2-4838-B974-90416B2A87B2}"/>
              </a:ext>
            </a:extLst>
          </p:cNvPr>
          <p:cNvSpPr txBox="1"/>
          <p:nvPr/>
        </p:nvSpPr>
        <p:spPr>
          <a:xfrm>
            <a:off x="771787" y="133385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1: Import the class you plan to use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4F109-A56E-458A-AA30-A967520347E4}"/>
              </a:ext>
            </a:extLst>
          </p:cNvPr>
          <p:cNvSpPr txBox="1"/>
          <p:nvPr/>
        </p:nvSpPr>
        <p:spPr>
          <a:xfrm>
            <a:off x="771786" y="257929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2: Instantiate the model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E22F7-30BC-4D7A-8BBE-9501DF54B40C}"/>
              </a:ext>
            </a:extLst>
          </p:cNvPr>
          <p:cNvSpPr txBox="1"/>
          <p:nvPr/>
        </p:nvSpPr>
        <p:spPr>
          <a:xfrm>
            <a:off x="1191236" y="196517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sklearn.linear_model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LinearRegression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7D766-69F9-4EA5-BEAE-8ADFC10FCA21}"/>
              </a:ext>
            </a:extLst>
          </p:cNvPr>
          <p:cNvSpPr txBox="1"/>
          <p:nvPr/>
        </p:nvSpPr>
        <p:spPr>
          <a:xfrm>
            <a:off x="1191236" y="321061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model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LinearRegression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DB7B51-7BF9-4F32-AFE6-CE6B3D129B2A}"/>
              </a:ext>
            </a:extLst>
          </p:cNvPr>
          <p:cNvSpPr txBox="1"/>
          <p:nvPr/>
        </p:nvSpPr>
        <p:spPr>
          <a:xfrm>
            <a:off x="771786" y="3900873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3: Fit the model with training data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1AECAC-717F-449F-8D10-28B63431E358}"/>
              </a:ext>
            </a:extLst>
          </p:cNvPr>
          <p:cNvSpPr txBox="1"/>
          <p:nvPr/>
        </p:nvSpPr>
        <p:spPr>
          <a:xfrm>
            <a:off x="1191235" y="4532199"/>
            <a:ext cx="837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model.fit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train_data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F25765-EF3B-4EFD-8302-13D59A2F1C64}"/>
              </a:ext>
            </a:extLst>
          </p:cNvPr>
          <p:cNvSpPr txBox="1"/>
          <p:nvPr/>
        </p:nvSpPr>
        <p:spPr>
          <a:xfrm>
            <a:off x="771786" y="5222456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4: Predict the response for a new (test) data 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15F27-0DFF-4BCD-BE83-DB01625F56D0}"/>
              </a:ext>
            </a:extLst>
          </p:cNvPr>
          <p:cNvSpPr txBox="1"/>
          <p:nvPr/>
        </p:nvSpPr>
        <p:spPr>
          <a:xfrm>
            <a:off x="1191235" y="5853782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pred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model.</a:t>
            </a:r>
            <a:r>
              <a:rPr lang="en-US" altLang="ko-KR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predict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test_data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7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AI, Machine Learning and Deep Learning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4137" y="2044969"/>
            <a:ext cx="7297783" cy="464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15516" y="753138"/>
            <a:ext cx="11662632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</a:t>
            </a:r>
            <a:r>
              <a:rPr lang="en-US" sz="1600" b="1" dirty="0"/>
              <a:t>Artificial intelligence</a:t>
            </a: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Simulation of human intelligence </a:t>
            </a:r>
            <a:r>
              <a:rPr lang="en-US" sz="1600" dirty="0"/>
              <a:t>processes by machines, especially computer systems.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These processes include </a:t>
            </a:r>
            <a:r>
              <a:rPr lang="en-US" sz="1600" dirty="0">
                <a:solidFill>
                  <a:srgbClr val="FF0000"/>
                </a:solidFill>
              </a:rPr>
              <a:t>learning</a:t>
            </a:r>
            <a:r>
              <a:rPr lang="en-US" sz="1600" dirty="0"/>
              <a:t> (the acquisition of information and rules for using the information), </a:t>
            </a:r>
            <a:r>
              <a:rPr lang="en-US" sz="1600" dirty="0">
                <a:solidFill>
                  <a:srgbClr val="FF0000"/>
                </a:solidFill>
              </a:rPr>
              <a:t>reasoning</a:t>
            </a:r>
            <a:r>
              <a:rPr lang="en-US" sz="1600" dirty="0"/>
              <a:t> (using the rules to reach approximate or definite conclusions), and </a:t>
            </a:r>
            <a:r>
              <a:rPr lang="en-US" sz="1600" dirty="0">
                <a:solidFill>
                  <a:srgbClr val="FF0000"/>
                </a:solidFill>
              </a:rPr>
              <a:t>self-correction</a:t>
            </a:r>
            <a:r>
              <a:rPr lang="en-US" sz="1600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41920" y="2335158"/>
            <a:ext cx="4136228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</a:t>
            </a:r>
            <a:r>
              <a:rPr lang="en-US" altLang="ko-KR" sz="1600" b="1" dirty="0"/>
              <a:t>Machine Learning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Field of study that gives computers the ability to learn </a:t>
            </a:r>
            <a:r>
              <a:rPr lang="en-US" sz="1600" dirty="0">
                <a:solidFill>
                  <a:srgbClr val="FF0000"/>
                </a:solidFill>
              </a:rPr>
              <a:t>without being explicitly programmed</a:t>
            </a:r>
            <a:r>
              <a:rPr lang="en-US" sz="1600" dirty="0"/>
              <a:t> (Arthur Samuel, 1959)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41920" y="4185084"/>
            <a:ext cx="4136228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</a:t>
            </a:r>
            <a:r>
              <a:rPr lang="en-US" altLang="ko-KR" sz="1600" b="1" dirty="0"/>
              <a:t>Deep Learning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A set of algorithms in machine learning that attempt to model high-level abstractions in data by using architectures composed of </a:t>
            </a:r>
            <a:r>
              <a:rPr lang="en-US" sz="1600" dirty="0">
                <a:solidFill>
                  <a:srgbClr val="FF0000"/>
                </a:solidFill>
              </a:rPr>
              <a:t>multiple non-linear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573733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AI, Machine Learning and Deep Learning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5516" y="753138"/>
            <a:ext cx="11662632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</a:t>
            </a:r>
            <a:r>
              <a:rPr lang="en-US" sz="1600" b="1" dirty="0"/>
              <a:t>Artificial intelligence</a:t>
            </a: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Simulation of human intelligence </a:t>
            </a:r>
            <a:r>
              <a:rPr lang="en-US" sz="1600" dirty="0"/>
              <a:t>processes by machines, especially computer systems.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These processes include </a:t>
            </a:r>
            <a:r>
              <a:rPr lang="en-US" sz="1600" dirty="0">
                <a:solidFill>
                  <a:srgbClr val="FF0000"/>
                </a:solidFill>
              </a:rPr>
              <a:t>learning</a:t>
            </a:r>
            <a:r>
              <a:rPr lang="en-US" sz="1600" dirty="0"/>
              <a:t> (the acquisition of information and rules for using the information), </a:t>
            </a:r>
            <a:r>
              <a:rPr lang="en-US" sz="1600" dirty="0">
                <a:solidFill>
                  <a:srgbClr val="FF0000"/>
                </a:solidFill>
              </a:rPr>
              <a:t>reasoning</a:t>
            </a:r>
            <a:r>
              <a:rPr lang="en-US" sz="1600" dirty="0"/>
              <a:t> (using the rules to reach approximate or definite conclusions), and </a:t>
            </a:r>
            <a:r>
              <a:rPr lang="en-US" sz="1600" dirty="0">
                <a:solidFill>
                  <a:srgbClr val="FF0000"/>
                </a:solidFill>
              </a:rPr>
              <a:t>self-correction</a:t>
            </a:r>
            <a:r>
              <a:rPr lang="en-US" sz="1600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41920" y="2335158"/>
            <a:ext cx="4136228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</a:t>
            </a:r>
            <a:r>
              <a:rPr lang="en-US" altLang="ko-KR" sz="1600" b="1" dirty="0"/>
              <a:t>Machine Learning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Field of study that gives computers the ability to learn </a:t>
            </a:r>
            <a:r>
              <a:rPr lang="en-US" sz="1600" dirty="0">
                <a:solidFill>
                  <a:srgbClr val="FF0000"/>
                </a:solidFill>
              </a:rPr>
              <a:t>without being explicitly programmed</a:t>
            </a:r>
            <a:r>
              <a:rPr lang="en-US" sz="1600" dirty="0"/>
              <a:t> (Arthur Samuel, 1959)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41920" y="4185084"/>
            <a:ext cx="4136228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</a:t>
            </a:r>
            <a:r>
              <a:rPr lang="en-US" altLang="ko-KR" sz="1600" b="1" dirty="0"/>
              <a:t>Deep Learning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A set of algorithms in machine learning that attempt to model high-level abstractions in data by using architectures composed of </a:t>
            </a:r>
            <a:r>
              <a:rPr lang="en-US" sz="1600" dirty="0">
                <a:solidFill>
                  <a:srgbClr val="FF0000"/>
                </a:solidFill>
              </a:rPr>
              <a:t>multiple non-linear transformation</a:t>
            </a:r>
          </a:p>
        </p:txBody>
      </p:sp>
      <p:pic>
        <p:nvPicPr>
          <p:cNvPr id="8" name="Picture 7" descr="https://qph.ec.quoracdn.net/main-qimg-05d3a78e90310dd5b67af143a8a0e7d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7610" y="2434212"/>
            <a:ext cx="5817327" cy="41785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45486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General definition:</a:t>
            </a:r>
          </a:p>
          <a:p>
            <a:pPr fontAlgn="base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Machine Learning is the field of study that gives computers the ability to learn without being explicitly programmed.</a:t>
            </a:r>
          </a:p>
          <a:p>
            <a:pPr marL="0" indent="0" algn="r" fontAlgn="base">
              <a:lnSpc>
                <a:spcPct val="120000"/>
              </a:lnSpc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Arthur Samuel,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1959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Engineering-oriented definition:</a:t>
            </a:r>
          </a:p>
          <a:p>
            <a:pPr fontAlgn="base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A computer program is said to learn from experience E with respect to some task T and some performance measure P, if its performance on T, as measured by P, improves with experience E.</a:t>
            </a:r>
          </a:p>
          <a:p>
            <a:pPr marL="0" indent="0" algn="r" fontAlgn="base">
              <a:lnSpc>
                <a:spcPct val="120000"/>
              </a:lnSpc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Tom Mitchell,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1997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117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3619</TotalTime>
  <Words>3519</Words>
  <Application>Microsoft Office PowerPoint</Application>
  <PresentationFormat>Widescreen</PresentationFormat>
  <Paragraphs>1413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8" baseType="lpstr">
      <vt:lpstr>HY견고딕</vt:lpstr>
      <vt:lpstr>MS Mincho</vt:lpstr>
      <vt:lpstr>맑은 고딕</vt:lpstr>
      <vt:lpstr>Arial</vt:lpstr>
      <vt:lpstr>Calibri</vt:lpstr>
      <vt:lpstr>Cambria Math</vt:lpstr>
      <vt:lpstr>Consolas</vt:lpstr>
      <vt:lpstr>Georgia</vt:lpstr>
      <vt:lpstr>Times New Roman</vt:lpstr>
      <vt:lpstr>Wingdings</vt:lpstr>
      <vt:lpstr>Office Theme</vt:lpstr>
      <vt:lpstr>Machine Learning with Scikit-Learn and TensorFlow (자원탐사 융합해석을 위한 파이썬 라이브러리를 활용한 머신러닝)</vt:lpstr>
      <vt:lpstr>PowerPoint Presentation</vt:lpstr>
      <vt:lpstr>교육 시간표</vt:lpstr>
      <vt:lpstr>00. Python for Machine Learning</vt:lpstr>
      <vt:lpstr>https://github.com/duyoon/kigam_ml_seminar_2018 </vt:lpstr>
      <vt:lpstr>1. Introduction to Machine Learning</vt:lpstr>
      <vt:lpstr>AI, Machine Learning and Deep Learning</vt:lpstr>
      <vt:lpstr>AI, Machine Learning and Deep Learning</vt:lpstr>
      <vt:lpstr>What is Machine Learning?</vt:lpstr>
      <vt:lpstr>What is Machine Learning?</vt:lpstr>
      <vt:lpstr>Why use Machine Learning?</vt:lpstr>
      <vt:lpstr>Why use Machine Learning?</vt:lpstr>
      <vt:lpstr>Why use Machine Learning?</vt:lpstr>
      <vt:lpstr>Why use Machine Learning?</vt:lpstr>
      <vt:lpstr>Why use Machine Learning?</vt:lpstr>
      <vt:lpstr>Why use Machine Learning?</vt:lpstr>
      <vt:lpstr>Types of Machine Learning Systems</vt:lpstr>
      <vt:lpstr>Batch and Online Learning</vt:lpstr>
      <vt:lpstr>Instance-Based vs. Model-Based Learning</vt:lpstr>
      <vt:lpstr>Types of Machine Learning – Human supervision or not</vt:lpstr>
      <vt:lpstr>Types of Machine Learning – Human supervision or not</vt:lpstr>
      <vt:lpstr>Types of Machine Learning – Human supervision or not</vt:lpstr>
      <vt:lpstr>Types of Machine Learning – Human supervision or not</vt:lpstr>
      <vt:lpstr>Types of Machine Learning – Human supervision or not</vt:lpstr>
      <vt:lpstr>Types of Machine Learning Systems</vt:lpstr>
      <vt:lpstr>Supervised Learning Algorithms</vt:lpstr>
      <vt:lpstr>Supervised Learning Algorithms</vt:lpstr>
      <vt:lpstr>Main Challenges of Machine Learning</vt:lpstr>
      <vt:lpstr>Main Challenges of Machine Learning</vt:lpstr>
      <vt:lpstr>Main Challenges of Machine Learning</vt:lpstr>
      <vt:lpstr>Main Challenges of Machine Learning</vt:lpstr>
      <vt:lpstr>Main Challenges of Machine Learning</vt:lpstr>
      <vt:lpstr>Main Challenges of Machine Learning</vt:lpstr>
      <vt:lpstr>Main Challenges of Machine Learning</vt:lpstr>
      <vt:lpstr>Machine Learning Workflow</vt:lpstr>
      <vt:lpstr>용어 정리</vt:lpstr>
      <vt:lpstr>용어 정리</vt:lpstr>
      <vt:lpstr>용어 정리</vt:lpstr>
      <vt:lpstr>용어 정리</vt:lpstr>
      <vt:lpstr>2. Data Preprocessing</vt:lpstr>
      <vt:lpstr>Machine Learning Workflow</vt:lpstr>
      <vt:lpstr>Machine Learning Workflow</vt:lpstr>
      <vt:lpstr>Look at the big picture</vt:lpstr>
      <vt:lpstr>Machine Learning Workflow</vt:lpstr>
      <vt:lpstr>Data Preprocessing</vt:lpstr>
      <vt:lpstr>Data Preprocessing</vt:lpstr>
      <vt:lpstr>Data Preprocessing</vt:lpstr>
      <vt:lpstr>Data Preprocessing</vt:lpstr>
      <vt:lpstr>Data Preprocessing</vt:lpstr>
      <vt:lpstr>Data Preprocessing</vt:lpstr>
      <vt:lpstr>Data Preprocessing</vt:lpstr>
      <vt:lpstr>Create a Test Set  - Stratified Split</vt:lpstr>
      <vt:lpstr>Looking for Correlations </vt:lpstr>
      <vt:lpstr>Experimenting with Attribute Combinations</vt:lpstr>
      <vt:lpstr>Data Cleaning</vt:lpstr>
      <vt:lpstr>Handling Text and Categorical Attributes</vt:lpstr>
      <vt:lpstr>Feature Scaling</vt:lpstr>
      <vt:lpstr>Transformation Pipelines</vt:lpstr>
      <vt:lpstr>Transformation Pipelines</vt:lpstr>
      <vt:lpstr>Next…</vt:lpstr>
      <vt:lpstr>scikit-learn</vt:lpstr>
      <vt:lpstr>scikit-learn 4-step preprocessing pattern</vt:lpstr>
      <vt:lpstr>scikit-learn 4-step preprocessing pattern</vt:lpstr>
      <vt:lpstr>scikit-learn 4-step preprocessing pattern</vt:lpstr>
      <vt:lpstr>scikit-learn 4-step preprocessing pattern</vt:lpstr>
      <vt:lpstr>scikit-learn 4-step preprocessing pattern</vt:lpstr>
      <vt:lpstr>scikit-learn 4-step modeling pattern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Daeung</dc:creator>
  <cp:lastModifiedBy>Daeung</cp:lastModifiedBy>
  <cp:revision>96</cp:revision>
  <dcterms:created xsi:type="dcterms:W3CDTF">2018-01-01T15:52:30Z</dcterms:created>
  <dcterms:modified xsi:type="dcterms:W3CDTF">2018-02-17T22:56:44Z</dcterms:modified>
</cp:coreProperties>
</file>